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embeddedFontLst>
    <p:embeddedFont>
      <p:font typeface="Raleway SemiBold"/>
      <p:regular r:id="rId70"/>
      <p:bold r:id="rId71"/>
      <p:italic r:id="rId72"/>
      <p:boldItalic r:id="rId73"/>
    </p:embeddedFont>
    <p:embeddedFont>
      <p:font typeface="Raleway Medium"/>
      <p:regular r:id="rId74"/>
      <p:bold r:id="rId75"/>
      <p:italic r:id="rId76"/>
      <p:boldItalic r:id="rId77"/>
    </p:embeddedFont>
    <p:embeddedFont>
      <p:font typeface="Barlow Light"/>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BarlowLight-italic.fntdata"/><Relationship Id="rId81" Type="http://schemas.openxmlformats.org/officeDocument/2006/relationships/font" Target="fonts/Barlow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alewaySemiBold-boldItalic.fntdata"/><Relationship Id="rId72" Type="http://schemas.openxmlformats.org/officeDocument/2006/relationships/font" Target="fonts/RalewaySemiBold-italic.fntdata"/><Relationship Id="rId31" Type="http://schemas.openxmlformats.org/officeDocument/2006/relationships/slide" Target="slides/slide24.xml"/><Relationship Id="rId75" Type="http://schemas.openxmlformats.org/officeDocument/2006/relationships/font" Target="fonts/RalewayMedium-bold.fntdata"/><Relationship Id="rId30" Type="http://schemas.openxmlformats.org/officeDocument/2006/relationships/slide" Target="slides/slide23.xml"/><Relationship Id="rId74" Type="http://schemas.openxmlformats.org/officeDocument/2006/relationships/font" Target="fonts/RalewayMedium-regular.fntdata"/><Relationship Id="rId33" Type="http://schemas.openxmlformats.org/officeDocument/2006/relationships/slide" Target="slides/slide26.xml"/><Relationship Id="rId77" Type="http://schemas.openxmlformats.org/officeDocument/2006/relationships/font" Target="fonts/RalewayMedium-boldItalic.fntdata"/><Relationship Id="rId32" Type="http://schemas.openxmlformats.org/officeDocument/2006/relationships/slide" Target="slides/slide25.xml"/><Relationship Id="rId76" Type="http://schemas.openxmlformats.org/officeDocument/2006/relationships/font" Target="fonts/RalewayMedium-italic.fntdata"/><Relationship Id="rId35" Type="http://schemas.openxmlformats.org/officeDocument/2006/relationships/slide" Target="slides/slide28.xml"/><Relationship Id="rId79" Type="http://schemas.openxmlformats.org/officeDocument/2006/relationships/font" Target="fonts/BarlowLight-bold.fntdata"/><Relationship Id="rId34" Type="http://schemas.openxmlformats.org/officeDocument/2006/relationships/slide" Target="slides/slide27.xml"/><Relationship Id="rId78" Type="http://schemas.openxmlformats.org/officeDocument/2006/relationships/font" Target="fonts/BarlowLight-regular.fntdata"/><Relationship Id="rId71" Type="http://schemas.openxmlformats.org/officeDocument/2006/relationships/font" Target="fonts/RalewaySemiBold-bold.fntdata"/><Relationship Id="rId70" Type="http://schemas.openxmlformats.org/officeDocument/2006/relationships/font" Target="fonts/RalewaySemiBold-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9cb67bbb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9cb67bbb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9cb67bbb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9cb67bbb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9cb67bbb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9cb67bbb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9cb67bbb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9cb67bbb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9cb67bbb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9cb67bbb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9cb67bbb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9cb67bbb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9cb67bbbd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9cb67bbb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9cb67bbb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9cb67bbb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9cb67bbbd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9cb67bbbd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9cb67bbb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9cb67bbb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7fcaf654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7fcaf654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9cb67bbbd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9cb67bbb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89cb67bbbd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9cb67bbbd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88eec91347_1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88eec91347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88eec91347_1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88eec91347_1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88eec91347_1_3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88eec91347_1_3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88eec91347_1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88eec91347_1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88eec91347_1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88eec91347_1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88eec91347_1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88eec91347_1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88eec91347_1_3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88eec91347_1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88eec91347_1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88eec91347_1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9cb67bb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9cb67bb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88eec91347_1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88eec91347_1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88eec91347_1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88eec91347_1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88eec91347_1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88eec91347_1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88eec91347_1_3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88eec91347_1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88eec91347_1_3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88eec91347_1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88eec91347_1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88eec91347_1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88eec91347_1_3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88eec91347_1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
              <a:t>🍐 This is a Pear Deck Multiple Choice Slide. Your current options are: A: Making a Website :  Epic, B: Creating a homepage for the website :  User Story, C: Making a button for the home page :  Task, D: Making a Website : Task, </a:t>
            </a:r>
            <a:endParaRPr/>
          </a:p>
          <a:p>
            <a:pPr indent="0" lvl="0" marL="0" rtl="0" algn="l">
              <a:lnSpc>
                <a:spcPct val="100000"/>
              </a:lnSpc>
              <a:spcBef>
                <a:spcPts val="0"/>
              </a:spcBef>
              <a:spcAft>
                <a:spcPts val="0"/>
              </a:spcAft>
              <a:buSzPts val="1400"/>
              <a:buNone/>
            </a:pPr>
            <a:r>
              <a:rPr lang="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88eec91347_1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88eec91347_1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88eec91347_1_4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88eec91347_1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88eec91347_1_4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88eec91347_1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9cb67bb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9cb67bb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88eec91347_1_4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88eec91347_1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88eec91347_1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88eec91347_1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88eec91347_1_4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88eec91347_1_4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88eec91347_1_4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88eec91347_1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88eec91347_1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88eec91347_1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88eec91347_1_4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88eec91347_1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88eec91347_1_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88eec91347_1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88eec91347_1_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88eec91347_1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88eec91347_1_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88eec91347_1_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88eec91347_1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88eec91347_1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9cb67bbb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9cb67bbb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88eec91347_1_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88eec91347_1_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88eec91347_1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88eec91347_1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88eec91347_1_5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88eec91347_1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88eec91347_1_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88eec91347_1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88eec91347_1_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88eec91347_1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
              <a:t>🍐 This is a Pear Deck Multiple Choice Slide. Your current options are: A: The velocity is the highest in the Sprint-3, B: Sprint-3 must be the longest sprint., </a:t>
            </a:r>
            <a:endParaRPr/>
          </a:p>
          <a:p>
            <a:pPr indent="0" lvl="0" marL="0" rtl="0" algn="l">
              <a:lnSpc>
                <a:spcPct val="100000"/>
              </a:lnSpc>
              <a:spcBef>
                <a:spcPts val="0"/>
              </a:spcBef>
              <a:spcAft>
                <a:spcPts val="0"/>
              </a:spcAft>
              <a:buSzPts val="1400"/>
              <a:buNone/>
            </a:pPr>
            <a:r>
              <a:rPr lang="tr"/>
              <a:t>🍐  To edit the type of question or choices, go back to the "Ask Students a Question" in the Pear Deck sidebar.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89cb67bbb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89cb67bbb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89cb67bbbd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89cb67bbbd_0_2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89cb67bbbd_0_25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t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88eec91347_1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88eec91347_11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88eec91347_11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t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88eec91347_1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88eec91347_11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g88eec91347_11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t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88eec91347_11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88eec91347_11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88eec91347_11_1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t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9cb67bbb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9cb67bbb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88eec91347_1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88eec91347_11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g88eec91347_11_1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t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88eec91347_1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88eec91347_11_1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88eec91347_11_1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t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89cb67bbb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89cb67bbb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9cb67bbb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9cb67bbb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9cb67bbb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9cb67bbb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9cb67bbb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9cb67bbb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1076325" y="1863600"/>
            <a:ext cx="4962600" cy="141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57" name="Google Shape;57;p14"/>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4"/>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59" name="Google Shape;59;p14"/>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60" name="Shape 60"/>
        <p:cNvGrpSpPr/>
        <p:nvPr/>
      </p:nvGrpSpPr>
      <p:grpSpPr>
        <a:xfrm>
          <a:off x="0" y="0"/>
          <a:ext cx="0" cy="0"/>
          <a:chOff x="0" y="0"/>
          <a:chExt cx="0" cy="0"/>
        </a:xfrm>
      </p:grpSpPr>
      <p:sp>
        <p:nvSpPr>
          <p:cNvPr id="61" name="Google Shape;61;p15"/>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p:txBody>
      </p:sp>
      <p:sp>
        <p:nvSpPr>
          <p:cNvPr id="62" name="Google Shape;62;p15"/>
          <p:cNvSpPr txBox="1"/>
          <p:nvPr>
            <p:ph idx="1" type="body"/>
          </p:nvPr>
        </p:nvSpPr>
        <p:spPr>
          <a:xfrm>
            <a:off x="457200" y="1995750"/>
            <a:ext cx="5640900" cy="26409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42900" lvl="1" marL="914400" algn="l">
              <a:lnSpc>
                <a:spcPct val="110000"/>
              </a:lnSpc>
              <a:spcBef>
                <a:spcPts val="600"/>
              </a:spcBef>
              <a:spcAft>
                <a:spcPts val="0"/>
              </a:spcAft>
              <a:buSzPts val="1800"/>
              <a:buChar char="▹"/>
              <a:defRPr/>
            </a:lvl2pPr>
            <a:lvl3pPr indent="-342900" lvl="2" marL="1371600" algn="l">
              <a:lnSpc>
                <a:spcPct val="110000"/>
              </a:lnSpc>
              <a:spcBef>
                <a:spcPts val="600"/>
              </a:spcBef>
              <a:spcAft>
                <a:spcPts val="0"/>
              </a:spcAft>
              <a:buSzPts val="1800"/>
              <a:buChar char="▹"/>
              <a:defRPr/>
            </a:lvl3pPr>
            <a:lvl4pPr indent="-355600" lvl="3" marL="1828800" algn="l">
              <a:lnSpc>
                <a:spcPct val="110000"/>
              </a:lnSpc>
              <a:spcBef>
                <a:spcPts val="600"/>
              </a:spcBef>
              <a:spcAft>
                <a:spcPts val="0"/>
              </a:spcAft>
              <a:buSzPts val="2000"/>
              <a:buChar char="▹"/>
              <a:defRPr/>
            </a:lvl4pPr>
            <a:lvl5pPr indent="-355600" lvl="4" marL="2286000" algn="l">
              <a:lnSpc>
                <a:spcPct val="110000"/>
              </a:lnSpc>
              <a:spcBef>
                <a:spcPts val="600"/>
              </a:spcBef>
              <a:spcAft>
                <a:spcPts val="0"/>
              </a:spcAft>
              <a:buSzPts val="2000"/>
              <a:buChar char="▹"/>
              <a:defRPr/>
            </a:lvl5pPr>
            <a:lvl6pPr indent="-355600" lvl="5" marL="2743200" algn="l">
              <a:lnSpc>
                <a:spcPct val="110000"/>
              </a:lnSpc>
              <a:spcBef>
                <a:spcPts val="600"/>
              </a:spcBef>
              <a:spcAft>
                <a:spcPts val="0"/>
              </a:spcAft>
              <a:buSzPts val="2000"/>
              <a:buChar char="▹"/>
              <a:defRPr/>
            </a:lvl6pPr>
            <a:lvl7pPr indent="-355600" lvl="6" marL="3200400" algn="l">
              <a:lnSpc>
                <a:spcPct val="110000"/>
              </a:lnSpc>
              <a:spcBef>
                <a:spcPts val="600"/>
              </a:spcBef>
              <a:spcAft>
                <a:spcPts val="0"/>
              </a:spcAft>
              <a:buSzPts val="2000"/>
              <a:buChar char="▹"/>
              <a:defRPr/>
            </a:lvl7pPr>
            <a:lvl8pPr indent="-355600" lvl="7" marL="3657600" algn="l">
              <a:lnSpc>
                <a:spcPct val="110000"/>
              </a:lnSpc>
              <a:spcBef>
                <a:spcPts val="600"/>
              </a:spcBef>
              <a:spcAft>
                <a:spcPts val="0"/>
              </a:spcAft>
              <a:buSzPts val="2000"/>
              <a:buChar char="▹"/>
              <a:defRPr/>
            </a:lvl8pPr>
            <a:lvl9pPr indent="-355600" lvl="8" marL="4114800" algn="l">
              <a:lnSpc>
                <a:spcPct val="110000"/>
              </a:lnSpc>
              <a:spcBef>
                <a:spcPts val="600"/>
              </a:spcBef>
              <a:spcAft>
                <a:spcPts val="0"/>
              </a:spcAft>
              <a:buSzPts val="2000"/>
              <a:buChar char="▹"/>
              <a:defRPr/>
            </a:lvl9pPr>
          </a:lstStyle>
          <a:p/>
        </p:txBody>
      </p:sp>
      <p:sp>
        <p:nvSpPr>
          <p:cNvPr id="63" name="Google Shape;63;p15"/>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64" name="Google Shape;64;p15"/>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
              <a:t>‹#›</a:t>
            </a:fld>
            <a:endParaRPr/>
          </a:p>
        </p:txBody>
      </p:sp>
      <p:sp>
        <p:nvSpPr>
          <p:cNvPr id="65" name="Google Shape;65;p15"/>
          <p:cNvSpPr/>
          <p:nvPr/>
        </p:nvSpPr>
        <p:spPr>
          <a:xfrm rot="5400000">
            <a:off x="-100350" y="292998"/>
            <a:ext cx="468600" cy="2679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66" name="Shape 66"/>
        <p:cNvGrpSpPr/>
        <p:nvPr/>
      </p:nvGrpSpPr>
      <p:grpSpPr>
        <a:xfrm>
          <a:off x="0" y="0"/>
          <a:ext cx="0" cy="0"/>
          <a:chOff x="0" y="0"/>
          <a:chExt cx="0" cy="0"/>
        </a:xfrm>
      </p:grpSpPr>
      <p:sp>
        <p:nvSpPr>
          <p:cNvPr id="67" name="Google Shape;67;p16"/>
          <p:cNvSpPr txBox="1"/>
          <p:nvPr>
            <p:ph type="ctrTitle"/>
          </p:nvPr>
        </p:nvSpPr>
        <p:spPr>
          <a:xfrm>
            <a:off x="1085850" y="1991850"/>
            <a:ext cx="4676700" cy="11598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68" name="Google Shape;68;p16"/>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69" name="Google Shape;69;p16"/>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16"/>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71" name="Google Shape;71;p16"/>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2" name="Shape 72"/>
        <p:cNvGrpSpPr/>
        <p:nvPr/>
      </p:nvGrpSpPr>
      <p:grpSpPr>
        <a:xfrm>
          <a:off x="0" y="0"/>
          <a:ext cx="0" cy="0"/>
          <a:chOff x="0" y="0"/>
          <a:chExt cx="0" cy="0"/>
        </a:xfrm>
      </p:grpSpPr>
      <p:sp>
        <p:nvSpPr>
          <p:cNvPr id="73" name="Google Shape;73;p17"/>
          <p:cNvSpPr/>
          <p:nvPr/>
        </p:nvSpPr>
        <p:spPr>
          <a:xfrm flipH="1">
            <a:off x="8686800" y="4674850"/>
            <a:ext cx="468600" cy="468600"/>
          </a:xfrm>
          <a:prstGeom prst="rtTriangle">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29ED4"/>
              </a:solidFill>
              <a:latin typeface="Arial"/>
              <a:ea typeface="Arial"/>
              <a:cs typeface="Arial"/>
              <a:sym typeface="Arial"/>
            </a:endParaRPr>
          </a:p>
        </p:txBody>
      </p:sp>
      <p:sp>
        <p:nvSpPr>
          <p:cNvPr id="74" name="Google Shape;74;p17"/>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
              <a:t>‹#›</a:t>
            </a:fld>
            <a:endParaRPr/>
          </a:p>
        </p:txBody>
      </p:sp>
      <p:pic>
        <p:nvPicPr>
          <p:cNvPr id="75" name="Google Shape;75;p1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76" name="Google Shape;76;p1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ş" type="blank">
  <p:cSld name="BLANK">
    <p:spTree>
      <p:nvGrpSpPr>
        <p:cNvPr id="83" name="Shape 83"/>
        <p:cNvGrpSpPr/>
        <p:nvPr/>
      </p:nvGrpSpPr>
      <p:grpSpPr>
        <a:xfrm>
          <a:off x="0" y="0"/>
          <a:ext cx="0" cy="0"/>
          <a:chOff x="0" y="0"/>
          <a:chExt cx="0" cy="0"/>
        </a:xfrm>
      </p:grpSpPr>
      <p:sp>
        <p:nvSpPr>
          <p:cNvPr id="84" name="Google Shape;84;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şlık Slaydı" type="title">
  <p:cSld name="TITLE">
    <p:spTree>
      <p:nvGrpSpPr>
        <p:cNvPr id="87" name="Shape 87"/>
        <p:cNvGrpSpPr/>
        <p:nvPr/>
      </p:nvGrpSpPr>
      <p:grpSpPr>
        <a:xfrm>
          <a:off x="0" y="0"/>
          <a:ext cx="0" cy="0"/>
          <a:chOff x="0" y="0"/>
          <a:chExt cx="0" cy="0"/>
        </a:xfrm>
      </p:grpSpPr>
      <p:sp>
        <p:nvSpPr>
          <p:cNvPr id="88" name="Google Shape;88;p2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20"/>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0" name="Google Shape;90;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şlık ve İçerik" type="obj">
  <p:cSld name="OBJECT">
    <p:spTree>
      <p:nvGrpSpPr>
        <p:cNvPr id="93" name="Shape 93"/>
        <p:cNvGrpSpPr/>
        <p:nvPr/>
      </p:nvGrpSpPr>
      <p:grpSpPr>
        <a:xfrm>
          <a:off x="0" y="0"/>
          <a:ext cx="0" cy="0"/>
          <a:chOff x="0" y="0"/>
          <a:chExt cx="0" cy="0"/>
        </a:xfrm>
      </p:grpSpPr>
      <p:sp>
        <p:nvSpPr>
          <p:cNvPr id="94" name="Google Shape;94;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5" name="Google Shape;95;p2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ölüm Üstbilgisi" type="secHead">
  <p:cSld name="SECTION_HEADER">
    <p:spTree>
      <p:nvGrpSpPr>
        <p:cNvPr id="99" name="Shape 99"/>
        <p:cNvGrpSpPr/>
        <p:nvPr/>
      </p:nvGrpSpPr>
      <p:grpSpPr>
        <a:xfrm>
          <a:off x="0" y="0"/>
          <a:ext cx="0" cy="0"/>
          <a:chOff x="0" y="0"/>
          <a:chExt cx="0" cy="0"/>
        </a:xfrm>
      </p:grpSpPr>
      <p:sp>
        <p:nvSpPr>
          <p:cNvPr id="100" name="Google Shape;100;p22"/>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2"/>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2" name="Google Shape;102;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ki İçerik" type="twoObj">
  <p:cSld name="TWO_OBJECTS">
    <p:spTree>
      <p:nvGrpSpPr>
        <p:cNvPr id="105" name="Shape 105"/>
        <p:cNvGrpSpPr/>
        <p:nvPr/>
      </p:nvGrpSpPr>
      <p:grpSpPr>
        <a:xfrm>
          <a:off x="0" y="0"/>
          <a:ext cx="0" cy="0"/>
          <a:chOff x="0" y="0"/>
          <a:chExt cx="0" cy="0"/>
        </a:xfrm>
      </p:grpSpPr>
      <p:sp>
        <p:nvSpPr>
          <p:cNvPr id="106" name="Google Shape;106;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23"/>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3"/>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arşılaştırma" type="twoTxTwoObj">
  <p:cSld name="TWO_OBJECTS_WITH_TEXT">
    <p:spTree>
      <p:nvGrpSpPr>
        <p:cNvPr id="112" name="Shape 112"/>
        <p:cNvGrpSpPr/>
        <p:nvPr/>
      </p:nvGrpSpPr>
      <p:grpSpPr>
        <a:xfrm>
          <a:off x="0" y="0"/>
          <a:ext cx="0" cy="0"/>
          <a:chOff x="0" y="0"/>
          <a:chExt cx="0" cy="0"/>
        </a:xfrm>
      </p:grpSpPr>
      <p:sp>
        <p:nvSpPr>
          <p:cNvPr id="113" name="Google Shape;113;p24"/>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24"/>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5" name="Google Shape;115;p24"/>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4"/>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7" name="Google Shape;117;p24"/>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Yalnızca Başlık" type="titleOnly">
  <p:cSld name="TITLE_ONLY">
    <p:spTree>
      <p:nvGrpSpPr>
        <p:cNvPr id="121" name="Shape 121"/>
        <p:cNvGrpSpPr/>
        <p:nvPr/>
      </p:nvGrpSpPr>
      <p:grpSpPr>
        <a:xfrm>
          <a:off x="0" y="0"/>
          <a:ext cx="0" cy="0"/>
          <a:chOff x="0" y="0"/>
          <a:chExt cx="0" cy="0"/>
        </a:xfrm>
      </p:grpSpPr>
      <p:sp>
        <p:nvSpPr>
          <p:cNvPr id="122" name="Google Shape;122;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şlıklı İçerik" type="objTx">
  <p:cSld name="OBJECT_WITH_CAPTION_TEXT">
    <p:spTree>
      <p:nvGrpSpPr>
        <p:cNvPr id="126" name="Shape 126"/>
        <p:cNvGrpSpPr/>
        <p:nvPr/>
      </p:nvGrpSpPr>
      <p:grpSpPr>
        <a:xfrm>
          <a:off x="0" y="0"/>
          <a:ext cx="0" cy="0"/>
          <a:chOff x="0" y="0"/>
          <a:chExt cx="0" cy="0"/>
        </a:xfrm>
      </p:grpSpPr>
      <p:sp>
        <p:nvSpPr>
          <p:cNvPr id="127" name="Google Shape;127;p2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8" name="Google Shape;128;p26"/>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9" name="Google Shape;129;p26"/>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0" name="Google Shape;130;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şlıklı Resim" type="picTx">
  <p:cSld name="PICTURE_WITH_CAPTION_TEXT">
    <p:spTree>
      <p:nvGrpSpPr>
        <p:cNvPr id="133" name="Shape 133"/>
        <p:cNvGrpSpPr/>
        <p:nvPr/>
      </p:nvGrpSpPr>
      <p:grpSpPr>
        <a:xfrm>
          <a:off x="0" y="0"/>
          <a:ext cx="0" cy="0"/>
          <a:chOff x="0" y="0"/>
          <a:chExt cx="0" cy="0"/>
        </a:xfrm>
      </p:grpSpPr>
      <p:sp>
        <p:nvSpPr>
          <p:cNvPr id="134" name="Google Shape;134;p27"/>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5" name="Google Shape;135;p27"/>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36" name="Google Shape;136;p27"/>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7" name="Google Shape;137;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şlık ve Dikey Metin" type="vertTx">
  <p:cSld name="VERTICAL_TEXT">
    <p:spTree>
      <p:nvGrpSpPr>
        <p:cNvPr id="140" name="Shape 140"/>
        <p:cNvGrpSpPr/>
        <p:nvPr/>
      </p:nvGrpSpPr>
      <p:grpSpPr>
        <a:xfrm>
          <a:off x="0" y="0"/>
          <a:ext cx="0" cy="0"/>
          <a:chOff x="0" y="0"/>
          <a:chExt cx="0" cy="0"/>
        </a:xfrm>
      </p:grpSpPr>
      <p:sp>
        <p:nvSpPr>
          <p:cNvPr id="141" name="Google Shape;141;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2" name="Google Shape;142;p28"/>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key Başlık ve Metin" type="vertTitleAndTx">
  <p:cSld name="VERTICAL_TITLE_AND_VERTICAL_TEXT">
    <p:spTree>
      <p:nvGrpSpPr>
        <p:cNvPr id="146" name="Shape 146"/>
        <p:cNvGrpSpPr/>
        <p:nvPr/>
      </p:nvGrpSpPr>
      <p:grpSpPr>
        <a:xfrm>
          <a:off x="0" y="0"/>
          <a:ext cx="0" cy="0"/>
          <a:chOff x="0" y="0"/>
          <a:chExt cx="0" cy="0"/>
        </a:xfrm>
      </p:grpSpPr>
      <p:sp>
        <p:nvSpPr>
          <p:cNvPr id="147" name="Google Shape;147;p29"/>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8" name="Google Shape;148;p29"/>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4.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605600"/>
            <a:ext cx="5640900" cy="1082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1pPr>
            <a:lvl2pPr lvl="1"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2pPr>
            <a:lvl3pPr lvl="2"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3pPr>
            <a:lvl4pPr lvl="3"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4pPr>
            <a:lvl5pPr lvl="4"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5pPr>
            <a:lvl6pPr lvl="5"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6pPr>
            <a:lvl7pPr lvl="6"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7pPr>
            <a:lvl8pPr lvl="7"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8pPr>
            <a:lvl9pPr lvl="8" marR="0" rtl="0" algn="l">
              <a:lnSpc>
                <a:spcPct val="80000"/>
              </a:lnSpc>
              <a:spcBef>
                <a:spcPts val="0"/>
              </a:spcBef>
              <a:spcAft>
                <a:spcPts val="0"/>
              </a:spcAft>
              <a:buClr>
                <a:schemeClr val="accent2"/>
              </a:buClr>
              <a:buSzPts val="4800"/>
              <a:buFont typeface="Raleway SemiBold"/>
              <a:buNone/>
              <a:defRPr b="0" i="0" sz="4800" u="none" cap="none" strike="noStrike">
                <a:solidFill>
                  <a:schemeClr val="accent2"/>
                </a:solidFill>
                <a:latin typeface="Raleway SemiBold"/>
                <a:ea typeface="Raleway SemiBold"/>
                <a:cs typeface="Raleway SemiBold"/>
                <a:sym typeface="Raleway SemiBold"/>
              </a:defRPr>
            </a:lvl9pPr>
          </a:lstStyle>
          <a:p/>
        </p:txBody>
      </p:sp>
      <p:sp>
        <p:nvSpPr>
          <p:cNvPr id="52" name="Google Shape;52;p13"/>
          <p:cNvSpPr txBox="1"/>
          <p:nvPr>
            <p:ph idx="1" type="body"/>
          </p:nvPr>
        </p:nvSpPr>
        <p:spPr>
          <a:xfrm>
            <a:off x="457200" y="1995750"/>
            <a:ext cx="5640900" cy="26790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1pPr>
            <a:lvl2pPr indent="-342900" lvl="1" marL="9144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2pPr>
            <a:lvl3pPr indent="-342900" lvl="2" marL="1371600" marR="0" rtl="0" algn="l">
              <a:lnSpc>
                <a:spcPct val="110000"/>
              </a:lnSpc>
              <a:spcBef>
                <a:spcPts val="600"/>
              </a:spcBef>
              <a:spcAft>
                <a:spcPts val="0"/>
              </a:spcAft>
              <a:buClr>
                <a:schemeClr val="accent1"/>
              </a:buClr>
              <a:buSzPts val="1800"/>
              <a:buFont typeface="Barlow Light"/>
              <a:buChar char="▹"/>
              <a:defRPr b="0" i="0" sz="2000" u="none" cap="none" strike="noStrike">
                <a:solidFill>
                  <a:schemeClr val="dk1"/>
                </a:solidFill>
                <a:latin typeface="Barlow Light"/>
                <a:ea typeface="Barlow Light"/>
                <a:cs typeface="Barlow Light"/>
                <a:sym typeface="Barlow Light"/>
              </a:defRPr>
            </a:lvl3pPr>
            <a:lvl4pPr indent="-355600" lvl="3" marL="1828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4pPr>
            <a:lvl5pPr indent="-355600" lvl="4" marL="22860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5pPr>
            <a:lvl6pPr indent="-355600" lvl="5" marL="27432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6pPr>
            <a:lvl7pPr indent="-355600" lvl="6" marL="32004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7pPr>
            <a:lvl8pPr indent="-355600" lvl="7" marL="36576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8pPr>
            <a:lvl9pPr indent="-355600" lvl="8" marL="4114800" marR="0" rtl="0" algn="l">
              <a:lnSpc>
                <a:spcPct val="110000"/>
              </a:lnSpc>
              <a:spcBef>
                <a:spcPts val="600"/>
              </a:spcBef>
              <a:spcAft>
                <a:spcPts val="0"/>
              </a:spcAft>
              <a:buClr>
                <a:schemeClr val="dk1"/>
              </a:buClr>
              <a:buSzPts val="2000"/>
              <a:buFont typeface="Barlow Light"/>
              <a:buChar char="▹"/>
              <a:defRPr b="0" i="0" sz="2000" u="none" cap="none" strike="noStrike">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tr"/>
              <a:t>‹#›</a:t>
            </a:fld>
            <a:endParaRPr/>
          </a:p>
        </p:txBody>
      </p:sp>
      <p:pic>
        <p:nvPicPr>
          <p:cNvPr id="54" name="Google Shape;54;p13"/>
          <p:cNvPicPr preferRelativeResize="0"/>
          <p:nvPr/>
        </p:nvPicPr>
        <p:blipFill rotWithShape="1">
          <a:blip r:embed="rId1">
            <a:alphaModFix/>
          </a:blip>
          <a:srcRect b="0" l="0" r="0" t="0"/>
          <a:stretch/>
        </p:blipFill>
        <p:spPr>
          <a:xfrm>
            <a:off x="8524140" y="102276"/>
            <a:ext cx="455812" cy="50332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 name="Shape 77"/>
        <p:cNvGrpSpPr/>
        <p:nvPr/>
      </p:nvGrpSpPr>
      <p:grpSpPr>
        <a:xfrm>
          <a:off x="0" y="0"/>
          <a:ext cx="0" cy="0"/>
          <a:chOff x="0" y="0"/>
          <a:chExt cx="0" cy="0"/>
        </a:xfrm>
      </p:grpSpPr>
      <p:sp>
        <p:nvSpPr>
          <p:cNvPr id="78" name="Google Shape;78;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9" name="Google Shape;79;p1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0" name="Google Shape;80;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1" name="Google Shape;81;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2" name="Google Shape;82;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tureng.com/tr/turkce-ingilizce/appropriate" TargetMode="External"/><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k1ha2luZyBhIFdlYnNpdGUgOiAgRXBpYyIsIkNyZWF0aW5nIGEgaG9tZXBhZ2UgZm9yIHRoZSB3ZWJzaXRlIDogIFVzZXIgU3RvcnkiLCJNYWtpbmcgYSBidXR0b24gZm9yIHRoZSBob21lIHBhZ2UgOiAgVGFzayIsIk1ha2luZyBhIFdlYnNpdGUgOiBUYXNrIl19pearId=magic-pear-shape-identifier" TargetMode="External"/><Relationship Id="rId5" Type="http://schemas.openxmlformats.org/officeDocument/2006/relationships/image" Target="../media/image13.png"/><Relationship Id="rId6" Type="http://schemas.openxmlformats.org/officeDocument/2006/relationships/hyperlink" Target="http://dontchangethislink.peardeckmagic.zone?eyJ0eXBlIjoiZ29vZ2xlLXNsaWRlcy1hZGRvbi1yZXNwb25zZS1mb290ZXIiLCJsYXN0RWRpdGVkQnkiOiIxMTE1MzE2OTE4MjIyNzUxOTIzMDUiLCJwcmVzZW50YXRpb25JZCI6IjFzbE5wUmExaUgya2liM0gybHFPQkZyVlNxWV9BNmtIQl9hVS05MzUxV0NRIiwiY29udGVudElkIjoiY3VzdG9tLXJlc3BvbnNlLW11bHRpcGxlQ2hvaWNlIiwic2xpZGVJZCI6Imc2ZjQ5ZDZlNDkyXzBfMjMiLCJjb250ZW50SW5zdGFuY2VJZCI6IjFzbE5wUmExaUgya2liM0gybHFPQkZyVlNxWV9BNmtIQl9hVS05MzUxV0NRLzJhMjE5NWJmLWI1MTUtNGU4Yy1hNjY1LTNkZDhlNmMzODU5NSJ9pearId=magic-pear-metadata-identifier"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calendly.com/sergio_taco"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4.png"/><Relationship Id="rId4" Type="http://schemas.openxmlformats.org/officeDocument/2006/relationships/hyperlink" Target="http://dontchangethislink.peardeckmagic.zone?eyJ0eXBlIjoibXVsdGlwbGVDaG9pY2UiLCJkcmFnZ2FibGVzIjpbeyJpZCI6ImRyYWdnYWJsZTAiLCJ0eXBlIjoiaWNvbiIsImljb24iOnsiaWQiOiJkZWZhdWx0LWNpcmNsZSJ9LCJjb2xvciI6IiNENTFEMjgifV0sImRyYWdnYWJsZVNpemUiOjEyLjU1LCJlbWJlZGRhYmxlVXJsIjoiaHR0cHM6Ly8iLCJhbnN3ZXJzIjpbIlRoZSB2ZWxvY2l0eSBpcyB0aGUgaGlnaGVzdCBpbiB0aGUgU3ByaW50LTMiLCJTcHJpbnQtMyBtdXN0IGJlIHRoZSBsb25nZXN0IHNwcmludC4iXX0=pearId=magic-pear-shape-identifier" TargetMode="External"/><Relationship Id="rId5" Type="http://schemas.openxmlformats.org/officeDocument/2006/relationships/image" Target="../media/image13.png"/><Relationship Id="rId6" Type="http://schemas.openxmlformats.org/officeDocument/2006/relationships/hyperlink" Target="http://dontchangethislink.peardeckmagic.zone?eyJ0eXBlIjoiZ29vZ2xlLXNsaWRlcy1hZGRvbi1yZXNwb25zZS1mb290ZXIiLCJsYXN0RWRpdGVkQnkiOiIxMTE1MzE2OTE4MjIyNzUxOTIzMDUiLCJwcmVzZW50YXRpb25JZCI6IjFzbE5wUmExaUgya2liM0gybHFPQkZyVlNxWV9BNmtIQl9hVS05MzUxV0NRIiwiY29udGVudElkIjoiY3VzdG9tLXJlc3BvbnNlLW11bHRpcGxlQ2hvaWNlIiwic2xpZGVJZCI6Imc2ZjM5ODVjMzEzXzBfMjMiLCJjb250ZW50SW5zdGFuY2VJZCI6IjFzbE5wUmExaUgya2liM0gybHFPQkZyVlNxWV9BNmtIQl9hVS05MzUxV0NRLzM4NGRiMzY4LWY3MjgtNGQ1Ni1hZGFiLWU3ZWFkYmY1NTljNyJ9pearId=magic-pear-metadata-identifier"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hyperlink" Target="https://docs.google.com/document/d/1nbnaO07IE7xgfC8KAwWso471Zn6rRTQmqvSmN3MvXjw/edit?pli=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27.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27.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quizizz.com/joi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a:t>GROUP MENTORING</a:t>
            </a:r>
            <a:endParaRPr/>
          </a:p>
        </p:txBody>
      </p:sp>
      <p:sp>
        <p:nvSpPr>
          <p:cNvPr id="157" name="Google Shape;157;p30"/>
          <p:cNvSpPr txBox="1"/>
          <p:nvPr>
            <p:ph idx="1" type="subTitle"/>
          </p:nvPr>
        </p:nvSpPr>
        <p:spPr>
          <a:xfrm>
            <a:off x="311700" y="2834125"/>
            <a:ext cx="8520600" cy="170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tr"/>
              <a:t>SERGIO</a:t>
            </a:r>
            <a:endParaRPr/>
          </a:p>
          <a:p>
            <a:pPr indent="0" lvl="0" marL="0" rtl="0" algn="ctr">
              <a:spcBef>
                <a:spcPts val="0"/>
              </a:spcBef>
              <a:spcAft>
                <a:spcPts val="0"/>
              </a:spcAft>
              <a:buNone/>
            </a:pPr>
            <a:r>
              <a:rPr lang="tr"/>
              <a:t>GROUP - B4</a:t>
            </a:r>
            <a:endParaRPr/>
          </a:p>
          <a:p>
            <a:pPr indent="0" lvl="0" marL="0" rtl="0" algn="ctr">
              <a:spcBef>
                <a:spcPts val="0"/>
              </a:spcBef>
              <a:spcAft>
                <a:spcPts val="0"/>
              </a:spcAft>
              <a:buNone/>
            </a:pPr>
            <a:r>
              <a:rPr lang="tr"/>
              <a:t>15.06.2020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9"/>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SDLC</a:t>
            </a:r>
            <a:endParaRPr sz="3600"/>
          </a:p>
        </p:txBody>
      </p:sp>
      <p:sp>
        <p:nvSpPr>
          <p:cNvPr id="216" name="Google Shape;216;p39"/>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228600" lvl="0" marL="26670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rPr lang="tr" sz="1300">
                <a:solidFill>
                  <a:srgbClr val="1D1C1D"/>
                </a:solidFill>
                <a:highlight>
                  <a:srgbClr val="F8F8F8"/>
                </a:highlight>
              </a:rPr>
              <a:t>3. </a:t>
            </a:r>
            <a:r>
              <a:rPr lang="tr" sz="1300">
                <a:solidFill>
                  <a:srgbClr val="373A3C"/>
                </a:solidFill>
                <a:highlight>
                  <a:srgbClr val="FFFFFF"/>
                </a:highlight>
              </a:rPr>
              <a:t>BUILD/DEVELOPMENT PHASE: </a:t>
            </a:r>
            <a:r>
              <a:rPr lang="tr" sz="1450">
                <a:solidFill>
                  <a:srgbClr val="373A3C"/>
                </a:solidFill>
                <a:highlight>
                  <a:srgbClr val="FFFFFF"/>
                </a:highlight>
              </a:rPr>
              <a:t>After the successful completion of the requirement and design phase, the next step is to implement the design into the development of a software system.</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This phase is also known as coding phase.</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Developers start to build the entire system by writing code using the chosen programming language.</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Work/task is divided into small units or modules, and coding starts by the team of developers according to the design and the requirements of the client to produce the desired result.</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Coding Phase is the longest phase of the SDLC process, and it requires a more focused approach for the developer.</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300">
              <a:solidFill>
                <a:srgbClr val="373A3C"/>
              </a:solidFill>
              <a:highlight>
                <a:srgbClr val="FFFFFF"/>
              </a:highlight>
            </a:endParaRPr>
          </a:p>
        </p:txBody>
      </p:sp>
      <p:pic>
        <p:nvPicPr>
          <p:cNvPr id="217" name="Google Shape;217;p39"/>
          <p:cNvPicPr preferRelativeResize="0"/>
          <p:nvPr/>
        </p:nvPicPr>
        <p:blipFill>
          <a:blip r:embed="rId3">
            <a:alphaModFix/>
          </a:blip>
          <a:stretch>
            <a:fillRect/>
          </a:stretch>
        </p:blipFill>
        <p:spPr>
          <a:xfrm>
            <a:off x="311700" y="1152475"/>
            <a:ext cx="8077301" cy="505325"/>
          </a:xfrm>
          <a:prstGeom prst="rect">
            <a:avLst/>
          </a:prstGeom>
          <a:noFill/>
          <a:ln>
            <a:noFill/>
          </a:ln>
        </p:spPr>
      </p:pic>
      <p:sp>
        <p:nvSpPr>
          <p:cNvPr id="218" name="Google Shape;218;p39"/>
          <p:cNvSpPr/>
          <p:nvPr/>
        </p:nvSpPr>
        <p:spPr>
          <a:xfrm>
            <a:off x="3406125" y="1657800"/>
            <a:ext cx="360300" cy="4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0"/>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SDLC</a:t>
            </a:r>
            <a:endParaRPr sz="3600"/>
          </a:p>
        </p:txBody>
      </p:sp>
      <p:sp>
        <p:nvSpPr>
          <p:cNvPr id="224" name="Google Shape;224;p40"/>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228600" lvl="0" marL="26670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rPr lang="tr" sz="1300">
                <a:solidFill>
                  <a:srgbClr val="1D1C1D"/>
                </a:solidFill>
                <a:highlight>
                  <a:srgbClr val="F8F8F8"/>
                </a:highlight>
              </a:rPr>
              <a:t>4. </a:t>
            </a:r>
            <a:r>
              <a:rPr lang="tr" sz="1300">
                <a:solidFill>
                  <a:srgbClr val="373A3C"/>
                </a:solidFill>
                <a:highlight>
                  <a:srgbClr val="FFFFFF"/>
                </a:highlight>
              </a:rPr>
              <a:t>TESTING </a:t>
            </a:r>
            <a:r>
              <a:rPr lang="tr" sz="1300">
                <a:solidFill>
                  <a:srgbClr val="373A3C"/>
                </a:solidFill>
                <a:highlight>
                  <a:srgbClr val="FFFFFF"/>
                </a:highlight>
              </a:rPr>
              <a:t>PHASE: </a:t>
            </a:r>
            <a:r>
              <a:rPr lang="tr" sz="1450">
                <a:solidFill>
                  <a:srgbClr val="373A3C"/>
                </a:solidFill>
                <a:highlight>
                  <a:srgbClr val="FFFFFF"/>
                </a:highlight>
              </a:rPr>
              <a:t>This phase is where you focus on investigation and discovery. </a:t>
            </a:r>
            <a:endParaRPr sz="1450">
              <a:solidFill>
                <a:srgbClr val="373A3C"/>
              </a:solidFill>
              <a:highlight>
                <a:srgbClr val="FFFFFF"/>
              </a:highlight>
            </a:endParaRPr>
          </a:p>
          <a:p>
            <a:pPr indent="-320675" lvl="0" marL="457200" rtl="0" algn="l">
              <a:spcBef>
                <a:spcPts val="1200"/>
              </a:spcBef>
              <a:spcAft>
                <a:spcPts val="0"/>
              </a:spcAft>
              <a:buClr>
                <a:srgbClr val="373A3C"/>
              </a:buClr>
              <a:buSzPts val="1450"/>
              <a:buChar char="●"/>
            </a:pPr>
            <a:r>
              <a:rPr lang="tr" sz="1450">
                <a:solidFill>
                  <a:srgbClr val="373A3C"/>
                </a:solidFill>
                <a:highlight>
                  <a:srgbClr val="FFFFFF"/>
                </a:highlight>
              </a:rPr>
              <a:t>The testing team starts testing the functionality of the entire system. This is done to verify that the software works and gives the result as per the requirements addressed in the requirement phase or not.</a:t>
            </a:r>
            <a:endParaRPr sz="1450">
              <a:solidFill>
                <a:srgbClr val="373A3C"/>
              </a:solidFill>
              <a:highlight>
                <a:srgbClr val="FFFFFF"/>
              </a:highlight>
            </a:endParaRPr>
          </a:p>
          <a:p>
            <a:pPr indent="-320675" lvl="0" marL="457200" rtl="0" algn="l">
              <a:spcBef>
                <a:spcPts val="0"/>
              </a:spcBef>
              <a:spcAft>
                <a:spcPts val="0"/>
              </a:spcAft>
              <a:buClr>
                <a:srgbClr val="373A3C"/>
              </a:buClr>
              <a:buSzPts val="1450"/>
              <a:buChar char="●"/>
            </a:pPr>
            <a:r>
              <a:rPr lang="tr" sz="1450">
                <a:solidFill>
                  <a:srgbClr val="373A3C"/>
                </a:solidFill>
                <a:highlight>
                  <a:srgbClr val="FFFFFF"/>
                </a:highlight>
              </a:rPr>
              <a:t>The development team makes a test plan to start the test. This test plan includes all types of essential testing such as integration testing, unit testing, acceptance testing, and system testing.</a:t>
            </a:r>
            <a:endParaRPr sz="1450">
              <a:solidFill>
                <a:srgbClr val="373A3C"/>
              </a:solidFill>
              <a:highlight>
                <a:srgbClr val="FFFFFF"/>
              </a:highlight>
            </a:endParaRPr>
          </a:p>
          <a:p>
            <a:pPr indent="-320675" lvl="0" marL="457200" rtl="0" algn="l">
              <a:spcBef>
                <a:spcPts val="0"/>
              </a:spcBef>
              <a:spcAft>
                <a:spcPts val="0"/>
              </a:spcAft>
              <a:buClr>
                <a:srgbClr val="373A3C"/>
              </a:buClr>
              <a:buSzPts val="1450"/>
              <a:buChar char="●"/>
            </a:pPr>
            <a:r>
              <a:rPr lang="tr" sz="1450">
                <a:solidFill>
                  <a:srgbClr val="373A3C"/>
                </a:solidFill>
                <a:highlight>
                  <a:srgbClr val="FFFFFF"/>
                </a:highlight>
              </a:rPr>
              <a:t>If there is a bug/defect detected in the software, or it is not working as expected. The testing team gives detailed information to the development team about the issue. If the defect is valid or worth fixing, it will be fixed and the development team replaces it with the new one. It also needs to be verified.</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300">
              <a:solidFill>
                <a:srgbClr val="373A3C"/>
              </a:solidFill>
              <a:highlight>
                <a:srgbClr val="FFFFFF"/>
              </a:highlight>
            </a:endParaRPr>
          </a:p>
        </p:txBody>
      </p:sp>
      <p:pic>
        <p:nvPicPr>
          <p:cNvPr id="225" name="Google Shape;225;p40"/>
          <p:cNvPicPr preferRelativeResize="0"/>
          <p:nvPr/>
        </p:nvPicPr>
        <p:blipFill>
          <a:blip r:embed="rId3">
            <a:alphaModFix/>
          </a:blip>
          <a:stretch>
            <a:fillRect/>
          </a:stretch>
        </p:blipFill>
        <p:spPr>
          <a:xfrm>
            <a:off x="311700" y="1152475"/>
            <a:ext cx="8077301" cy="505325"/>
          </a:xfrm>
          <a:prstGeom prst="rect">
            <a:avLst/>
          </a:prstGeom>
          <a:noFill/>
          <a:ln>
            <a:noFill/>
          </a:ln>
        </p:spPr>
      </p:pic>
      <p:sp>
        <p:nvSpPr>
          <p:cNvPr id="226" name="Google Shape;226;p40"/>
          <p:cNvSpPr/>
          <p:nvPr/>
        </p:nvSpPr>
        <p:spPr>
          <a:xfrm>
            <a:off x="4853925" y="1657800"/>
            <a:ext cx="360300" cy="4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SDLC</a:t>
            </a:r>
            <a:endParaRPr sz="3600"/>
          </a:p>
        </p:txBody>
      </p:sp>
      <p:sp>
        <p:nvSpPr>
          <p:cNvPr id="232" name="Google Shape;232;p41"/>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228600" lvl="0" marL="26670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rPr lang="tr" sz="1300">
                <a:solidFill>
                  <a:srgbClr val="1D1C1D"/>
                </a:solidFill>
                <a:highlight>
                  <a:srgbClr val="F8F8F8"/>
                </a:highlight>
              </a:rPr>
              <a:t>5. </a:t>
            </a:r>
            <a:r>
              <a:rPr lang="tr" sz="1300">
                <a:solidFill>
                  <a:srgbClr val="373A3C"/>
                </a:solidFill>
                <a:highlight>
                  <a:srgbClr val="FFFFFF"/>
                </a:highlight>
              </a:rPr>
              <a:t>DEPLOYMENT/DELIVER PHASE</a:t>
            </a:r>
            <a:r>
              <a:rPr lang="tr" sz="1300">
                <a:solidFill>
                  <a:srgbClr val="373A3C"/>
                </a:solidFill>
                <a:highlight>
                  <a:srgbClr val="FFFFFF"/>
                </a:highlight>
              </a:rPr>
              <a:t>: </a:t>
            </a:r>
            <a:r>
              <a:rPr lang="tr" sz="1450">
                <a:solidFill>
                  <a:srgbClr val="373A3C"/>
                </a:solidFill>
                <a:highlight>
                  <a:srgbClr val="FFFFFF"/>
                </a:highlight>
              </a:rPr>
              <a:t>When software testing is completed with a satisfying result and there are no remaining issues in the working of the software, it is delivered to the customer.</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As soon as customers receive the product, they are recommended first to do the beta testing. In beta testing, customers can require any changes which are not present in the software but mentioned in the requirement document to make it more user-friendly.</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Besides this, if any type of defect is encountered while a customer using the software, the development team will be informed to fix this problem. If it is a critical defect, the development team solves it in a short time. Otherwise, it will wait for the next version.</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After the solution of all types of bugs and changes, the software finally deployed to the end-user.</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300">
              <a:solidFill>
                <a:srgbClr val="373A3C"/>
              </a:solidFill>
              <a:highlight>
                <a:srgbClr val="FFFFFF"/>
              </a:highlight>
            </a:endParaRPr>
          </a:p>
        </p:txBody>
      </p:sp>
      <p:pic>
        <p:nvPicPr>
          <p:cNvPr id="233" name="Google Shape;233;p41"/>
          <p:cNvPicPr preferRelativeResize="0"/>
          <p:nvPr/>
        </p:nvPicPr>
        <p:blipFill>
          <a:blip r:embed="rId3">
            <a:alphaModFix/>
          </a:blip>
          <a:stretch>
            <a:fillRect/>
          </a:stretch>
        </p:blipFill>
        <p:spPr>
          <a:xfrm>
            <a:off x="311700" y="1152475"/>
            <a:ext cx="8077301" cy="505325"/>
          </a:xfrm>
          <a:prstGeom prst="rect">
            <a:avLst/>
          </a:prstGeom>
          <a:noFill/>
          <a:ln>
            <a:noFill/>
          </a:ln>
        </p:spPr>
      </p:pic>
      <p:sp>
        <p:nvSpPr>
          <p:cNvPr id="234" name="Google Shape;234;p41"/>
          <p:cNvSpPr/>
          <p:nvPr/>
        </p:nvSpPr>
        <p:spPr>
          <a:xfrm>
            <a:off x="6225525" y="1657800"/>
            <a:ext cx="360300" cy="4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2"/>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SDLC</a:t>
            </a:r>
            <a:endParaRPr sz="3600"/>
          </a:p>
        </p:txBody>
      </p:sp>
      <p:sp>
        <p:nvSpPr>
          <p:cNvPr id="240" name="Google Shape;240;p42"/>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228600" lvl="0" marL="26670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rPr lang="tr" sz="1300">
                <a:solidFill>
                  <a:srgbClr val="1D1C1D"/>
                </a:solidFill>
                <a:highlight>
                  <a:srgbClr val="F8F8F8"/>
                </a:highlight>
              </a:rPr>
              <a:t>6. </a:t>
            </a:r>
            <a:r>
              <a:rPr lang="tr" sz="1300">
                <a:solidFill>
                  <a:srgbClr val="373A3C"/>
                </a:solidFill>
                <a:highlight>
                  <a:srgbClr val="FFFFFF"/>
                </a:highlight>
              </a:rPr>
              <a:t>MAINTENANCE</a:t>
            </a:r>
            <a:r>
              <a:rPr lang="tr" sz="1300">
                <a:solidFill>
                  <a:srgbClr val="373A3C"/>
                </a:solidFill>
                <a:highlight>
                  <a:srgbClr val="FFFFFF"/>
                </a:highlight>
              </a:rPr>
              <a:t> PHASE: </a:t>
            </a:r>
            <a:r>
              <a:rPr lang="tr" sz="1450">
                <a:solidFill>
                  <a:srgbClr val="373A3C"/>
                </a:solidFill>
                <a:highlight>
                  <a:srgbClr val="FFFFFF"/>
                </a:highlight>
              </a:rPr>
              <a:t>The last phase of the process SDLC is the maintenance phase where the process continues until the software's life cycle comes to an end. When a customer starts using software, actual problems start to show up. At that time, there's a need to solve these problems.</a:t>
            </a:r>
            <a:endParaRPr sz="1450">
              <a:solidFill>
                <a:srgbClr val="373A3C"/>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tr" sz="1450">
                <a:solidFill>
                  <a:srgbClr val="373A3C"/>
                </a:solidFill>
                <a:highlight>
                  <a:srgbClr val="FFFFFF"/>
                </a:highlight>
              </a:rPr>
              <a:t>Maintenance Phase also includes making changes in hardware and software to maintain its operational effectiveness like to improve its performance, enhance security features and address customer's requirements.</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300">
              <a:solidFill>
                <a:srgbClr val="373A3C"/>
              </a:solidFill>
              <a:highlight>
                <a:srgbClr val="FFFFFF"/>
              </a:highlight>
            </a:endParaRPr>
          </a:p>
        </p:txBody>
      </p:sp>
      <p:pic>
        <p:nvPicPr>
          <p:cNvPr id="241" name="Google Shape;241;p42"/>
          <p:cNvPicPr preferRelativeResize="0"/>
          <p:nvPr/>
        </p:nvPicPr>
        <p:blipFill>
          <a:blip r:embed="rId3">
            <a:alphaModFix/>
          </a:blip>
          <a:stretch>
            <a:fillRect/>
          </a:stretch>
        </p:blipFill>
        <p:spPr>
          <a:xfrm>
            <a:off x="311700" y="1152475"/>
            <a:ext cx="8077301" cy="505325"/>
          </a:xfrm>
          <a:prstGeom prst="rect">
            <a:avLst/>
          </a:prstGeom>
          <a:noFill/>
          <a:ln>
            <a:noFill/>
          </a:ln>
        </p:spPr>
      </p:pic>
      <p:sp>
        <p:nvSpPr>
          <p:cNvPr id="242" name="Google Shape;242;p42"/>
          <p:cNvSpPr/>
          <p:nvPr/>
        </p:nvSpPr>
        <p:spPr>
          <a:xfrm>
            <a:off x="6225525" y="1657800"/>
            <a:ext cx="360300" cy="4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3"/>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SDLC MODELS</a:t>
            </a:r>
            <a:endParaRPr sz="3600"/>
          </a:p>
        </p:txBody>
      </p:sp>
      <p:sp>
        <p:nvSpPr>
          <p:cNvPr id="248" name="Google Shape;248;p43"/>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228600" lvl="0" marL="26670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300">
              <a:solidFill>
                <a:srgbClr val="373A3C"/>
              </a:solidFill>
              <a:highlight>
                <a:srgbClr val="FFFFFF"/>
              </a:highlight>
            </a:endParaRPr>
          </a:p>
        </p:txBody>
      </p:sp>
      <p:sp>
        <p:nvSpPr>
          <p:cNvPr id="249" name="Google Shape;249;p43"/>
          <p:cNvSpPr/>
          <p:nvPr/>
        </p:nvSpPr>
        <p:spPr>
          <a:xfrm>
            <a:off x="6225525" y="1657800"/>
            <a:ext cx="360300" cy="4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43"/>
          <p:cNvPicPr preferRelativeResize="0"/>
          <p:nvPr/>
        </p:nvPicPr>
        <p:blipFill>
          <a:blip r:embed="rId3">
            <a:alphaModFix/>
          </a:blip>
          <a:stretch>
            <a:fillRect/>
          </a:stretch>
        </p:blipFill>
        <p:spPr>
          <a:xfrm>
            <a:off x="1280200" y="879550"/>
            <a:ext cx="6741142" cy="381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4"/>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SDLC MODELS</a:t>
            </a:r>
            <a:endParaRPr sz="3600"/>
          </a:p>
        </p:txBody>
      </p:sp>
      <p:sp>
        <p:nvSpPr>
          <p:cNvPr id="256" name="Google Shape;256;p44"/>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1200"/>
              </a:spcBef>
              <a:spcAft>
                <a:spcPts val="0"/>
              </a:spcAft>
              <a:buClr>
                <a:srgbClr val="373A3C"/>
              </a:buClr>
              <a:buSzPts val="2000"/>
              <a:buAutoNum type="arabicPeriod"/>
            </a:pPr>
            <a:r>
              <a:rPr b="1" lang="tr" sz="2000">
                <a:solidFill>
                  <a:srgbClr val="373A3C"/>
                </a:solidFill>
                <a:highlight>
                  <a:srgbClr val="FFFFFF"/>
                </a:highlight>
              </a:rPr>
              <a:t>WATERFALL  MODEL </a:t>
            </a:r>
            <a:endParaRPr b="1" sz="2000">
              <a:solidFill>
                <a:srgbClr val="373A3C"/>
              </a:solidFill>
              <a:highlight>
                <a:srgbClr val="FFFFFF"/>
              </a:highlight>
            </a:endParaRPr>
          </a:p>
          <a:p>
            <a:pPr indent="-355600" lvl="0" marL="457200" rtl="0" algn="l">
              <a:lnSpc>
                <a:spcPct val="150000"/>
              </a:lnSpc>
              <a:spcBef>
                <a:spcPts val="0"/>
              </a:spcBef>
              <a:spcAft>
                <a:spcPts val="0"/>
              </a:spcAft>
              <a:buClr>
                <a:srgbClr val="373A3C"/>
              </a:buClr>
              <a:buSzPts val="2000"/>
              <a:buAutoNum type="arabicPeriod"/>
            </a:pPr>
            <a:r>
              <a:rPr b="1" lang="tr" sz="2000">
                <a:solidFill>
                  <a:srgbClr val="373A3C"/>
                </a:solidFill>
                <a:highlight>
                  <a:srgbClr val="FFFFFF"/>
                </a:highlight>
              </a:rPr>
              <a:t>ITERATIVE MODEL</a:t>
            </a:r>
            <a:endParaRPr b="1" sz="2000">
              <a:solidFill>
                <a:srgbClr val="373A3C"/>
              </a:solidFill>
              <a:highlight>
                <a:srgbClr val="FFFFFF"/>
              </a:highlight>
            </a:endParaRPr>
          </a:p>
          <a:p>
            <a:pPr indent="-355600" lvl="0" marL="457200" rtl="0" algn="l">
              <a:lnSpc>
                <a:spcPct val="150000"/>
              </a:lnSpc>
              <a:spcBef>
                <a:spcPts val="0"/>
              </a:spcBef>
              <a:spcAft>
                <a:spcPts val="0"/>
              </a:spcAft>
              <a:buClr>
                <a:srgbClr val="373A3C"/>
              </a:buClr>
              <a:buSzPts val="2000"/>
              <a:buAutoNum type="arabicPeriod"/>
            </a:pPr>
            <a:r>
              <a:rPr b="1" lang="tr" sz="2000">
                <a:solidFill>
                  <a:srgbClr val="373A3C"/>
                </a:solidFill>
                <a:highlight>
                  <a:srgbClr val="FFFFFF"/>
                </a:highlight>
              </a:rPr>
              <a:t>SPIRAL MODEL</a:t>
            </a:r>
            <a:endParaRPr b="1" sz="2000">
              <a:solidFill>
                <a:srgbClr val="373A3C"/>
              </a:solidFill>
              <a:highlight>
                <a:srgbClr val="FFFFFF"/>
              </a:highlight>
            </a:endParaRPr>
          </a:p>
          <a:p>
            <a:pPr indent="-355600" lvl="0" marL="457200" rtl="0" algn="l">
              <a:lnSpc>
                <a:spcPct val="150000"/>
              </a:lnSpc>
              <a:spcBef>
                <a:spcPts val="0"/>
              </a:spcBef>
              <a:spcAft>
                <a:spcPts val="0"/>
              </a:spcAft>
              <a:buClr>
                <a:srgbClr val="373A3C"/>
              </a:buClr>
              <a:buSzPts val="2000"/>
              <a:buAutoNum type="arabicPeriod"/>
            </a:pPr>
            <a:r>
              <a:rPr b="1" lang="tr" sz="2000">
                <a:solidFill>
                  <a:srgbClr val="373A3C"/>
                </a:solidFill>
                <a:highlight>
                  <a:srgbClr val="FFFFFF"/>
                </a:highlight>
              </a:rPr>
              <a:t>V-MODEL</a:t>
            </a:r>
            <a:endParaRPr b="1" sz="2000">
              <a:solidFill>
                <a:srgbClr val="373A3C"/>
              </a:solidFill>
              <a:highlight>
                <a:srgbClr val="FFFFFF"/>
              </a:highlight>
            </a:endParaRPr>
          </a:p>
          <a:p>
            <a:pPr indent="-355600" lvl="0" marL="457200" rtl="0" algn="l">
              <a:lnSpc>
                <a:spcPct val="150000"/>
              </a:lnSpc>
              <a:spcBef>
                <a:spcPts val="0"/>
              </a:spcBef>
              <a:spcAft>
                <a:spcPts val="0"/>
              </a:spcAft>
              <a:buClr>
                <a:srgbClr val="373A3C"/>
              </a:buClr>
              <a:buSzPts val="2000"/>
              <a:buAutoNum type="arabicPeriod"/>
            </a:pPr>
            <a:r>
              <a:rPr b="1" lang="tr" sz="2000">
                <a:solidFill>
                  <a:srgbClr val="373A3C"/>
                </a:solidFill>
                <a:highlight>
                  <a:srgbClr val="FFFFFF"/>
                </a:highlight>
              </a:rPr>
              <a:t>RAD MODEL</a:t>
            </a:r>
            <a:endParaRPr b="1" sz="2000">
              <a:solidFill>
                <a:srgbClr val="373A3C"/>
              </a:solidFill>
              <a:highlight>
                <a:srgbClr val="FFFFFF"/>
              </a:highlight>
            </a:endParaRPr>
          </a:p>
          <a:p>
            <a:pPr indent="-355600" lvl="0" marL="457200" rtl="0" algn="l">
              <a:lnSpc>
                <a:spcPct val="150000"/>
              </a:lnSpc>
              <a:spcBef>
                <a:spcPts val="0"/>
              </a:spcBef>
              <a:spcAft>
                <a:spcPts val="0"/>
              </a:spcAft>
              <a:buClr>
                <a:srgbClr val="373A3C"/>
              </a:buClr>
              <a:buSzPts val="2000"/>
              <a:buAutoNum type="arabicPeriod"/>
            </a:pPr>
            <a:r>
              <a:rPr b="1" lang="tr" sz="2000">
                <a:solidFill>
                  <a:srgbClr val="373A3C"/>
                </a:solidFill>
                <a:highlight>
                  <a:srgbClr val="FFFFFF"/>
                </a:highlight>
              </a:rPr>
              <a:t>AGILE MODEL</a:t>
            </a:r>
            <a:endParaRPr b="1" sz="2000">
              <a:solidFill>
                <a:srgbClr val="373A3C"/>
              </a:solidFill>
              <a:highlight>
                <a:srgbClr val="FFFFFF"/>
              </a:highlight>
            </a:endParaRPr>
          </a:p>
          <a:p>
            <a:pPr indent="-355600" lvl="0" marL="457200" rtl="0" algn="l">
              <a:lnSpc>
                <a:spcPct val="150000"/>
              </a:lnSpc>
              <a:spcBef>
                <a:spcPts val="0"/>
              </a:spcBef>
              <a:spcAft>
                <a:spcPts val="0"/>
              </a:spcAft>
              <a:buClr>
                <a:srgbClr val="373A3C"/>
              </a:buClr>
              <a:buSzPts val="2000"/>
              <a:buAutoNum type="arabicPeriod"/>
            </a:pPr>
            <a:r>
              <a:rPr b="1" lang="tr" sz="2000">
                <a:solidFill>
                  <a:srgbClr val="373A3C"/>
                </a:solidFill>
                <a:highlight>
                  <a:srgbClr val="FFFFFF"/>
                </a:highlight>
              </a:rPr>
              <a:t>DEVOPS MODEL</a:t>
            </a:r>
            <a:endParaRPr b="1" sz="2000">
              <a:solidFill>
                <a:srgbClr val="373A3C"/>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5"/>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AGILE</a:t>
            </a:r>
            <a:endParaRPr sz="3600"/>
          </a:p>
        </p:txBody>
      </p:sp>
      <p:sp>
        <p:nvSpPr>
          <p:cNvPr id="262" name="Google Shape;262;p45"/>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tr" sz="1400">
                <a:solidFill>
                  <a:srgbClr val="373A3C"/>
                </a:solidFill>
                <a:highlight>
                  <a:srgbClr val="FFFFFF"/>
                </a:highlight>
              </a:rPr>
              <a:t>AGILE NEDİR : Software projects face the risk of failure during the life cycle due to misuse of resources, wrong prioritization and inaccurate understanding of customer demands. This has led companies to experiment with a variety of new methods to produce more productive projects. </a:t>
            </a:r>
            <a:endParaRPr sz="1400">
              <a:solidFill>
                <a:srgbClr val="373A3C"/>
              </a:solidFill>
              <a:highlight>
                <a:srgbClr val="FFFFFF"/>
              </a:highlight>
            </a:endParaRPr>
          </a:p>
          <a:p>
            <a:pPr indent="0" lvl="0" marL="0" rtl="0" algn="l">
              <a:lnSpc>
                <a:spcPct val="100000"/>
              </a:lnSpc>
              <a:spcBef>
                <a:spcPts val="1200"/>
              </a:spcBef>
              <a:spcAft>
                <a:spcPts val="0"/>
              </a:spcAft>
              <a:buNone/>
            </a:pPr>
            <a:r>
              <a:rPr lang="tr" sz="1400">
                <a:solidFill>
                  <a:srgbClr val="373A3C"/>
                </a:solidFill>
                <a:highlight>
                  <a:srgbClr val="FFFFFF"/>
                </a:highlight>
              </a:rPr>
              <a:t>Agile is a new approach to project management methods resulting from these experiments. This method is based on an incremental and iterative approach that helps teams deliver a product to their customers faster and more desirable. </a:t>
            </a:r>
            <a:endParaRPr sz="1400">
              <a:solidFill>
                <a:srgbClr val="373A3C"/>
              </a:solidFill>
              <a:highlight>
                <a:srgbClr val="FFFFFF"/>
              </a:highlight>
            </a:endParaRPr>
          </a:p>
          <a:p>
            <a:pPr indent="0" lvl="0" marL="0" rtl="0" algn="l">
              <a:lnSpc>
                <a:spcPct val="100000"/>
              </a:lnSpc>
              <a:spcBef>
                <a:spcPts val="1200"/>
              </a:spcBef>
              <a:spcAft>
                <a:spcPts val="0"/>
              </a:spcAft>
              <a:buNone/>
            </a:pPr>
            <a:r>
              <a:rPr lang="tr" sz="1400">
                <a:solidFill>
                  <a:srgbClr val="373A3C"/>
                </a:solidFill>
                <a:highlight>
                  <a:srgbClr val="FFFFFF"/>
                </a:highlight>
              </a:rPr>
              <a:t>In this respect, the framework of agile promises significant advantages over traditional methods. In recent years, most companies have adopted the agile approach, which they find more successful than traditional methods. </a:t>
            </a:r>
            <a:endParaRPr sz="1400">
              <a:solidFill>
                <a:srgbClr val="373A3C"/>
              </a:solidFill>
              <a:highlight>
                <a:srgbClr val="FFFFFF"/>
              </a:highlight>
            </a:endParaRPr>
          </a:p>
          <a:p>
            <a:pPr indent="0" lvl="0" marL="0" rtl="0" algn="l">
              <a:lnSpc>
                <a:spcPct val="100000"/>
              </a:lnSpc>
              <a:spcBef>
                <a:spcPts val="1200"/>
              </a:spcBef>
              <a:spcAft>
                <a:spcPts val="0"/>
              </a:spcAft>
              <a:buNone/>
            </a:pPr>
            <a:r>
              <a:rPr lang="tr" sz="1400">
                <a:solidFill>
                  <a:srgbClr val="373A3C"/>
                </a:solidFill>
                <a:highlight>
                  <a:srgbClr val="FFFFFF"/>
                </a:highlight>
              </a:rPr>
              <a:t>In this context, we can say that almost every software developer has used the agile method in some form.</a:t>
            </a:r>
            <a:endParaRPr b="1" sz="1400">
              <a:solidFill>
                <a:srgbClr val="373A3C"/>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6"/>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AGILE</a:t>
            </a:r>
            <a:endParaRPr sz="3600"/>
          </a:p>
        </p:txBody>
      </p:sp>
      <p:sp>
        <p:nvSpPr>
          <p:cNvPr id="268" name="Google Shape;268;p46"/>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tr" sz="1600">
                <a:solidFill>
                  <a:srgbClr val="373A3C"/>
                </a:solidFill>
                <a:highlight>
                  <a:srgbClr val="FFFFFF"/>
                </a:highlight>
              </a:rPr>
              <a:t>Dividing Product Development Life Cycle into Small Components</a:t>
            </a:r>
            <a:endParaRPr b="1" sz="1600">
              <a:solidFill>
                <a:srgbClr val="373A3C"/>
              </a:solidFill>
              <a:highlight>
                <a:srgbClr val="FFFFFF"/>
              </a:highlight>
            </a:endParaRPr>
          </a:p>
          <a:p>
            <a:pPr indent="0" lvl="0" marL="0" rtl="0" algn="l">
              <a:lnSpc>
                <a:spcPct val="115000"/>
              </a:lnSpc>
              <a:spcBef>
                <a:spcPts val="400"/>
              </a:spcBef>
              <a:spcAft>
                <a:spcPts val="0"/>
              </a:spcAft>
              <a:buNone/>
            </a:pPr>
            <a:r>
              <a:rPr lang="tr" sz="1450">
                <a:solidFill>
                  <a:srgbClr val="373A3C"/>
                </a:solidFill>
                <a:highlight>
                  <a:srgbClr val="FFFFFF"/>
                </a:highlight>
              </a:rPr>
              <a:t>Agile provides a light framework for development teams. That helps them focus on fast delivery while maintaining functionality. In Agile, the product development life cycle is divided into small components (called iterations), so the product can be easily and rapidly developed and tested. In this way, changes can be made without having to wait for the final product.</a:t>
            </a:r>
            <a:endParaRPr sz="1450">
              <a:solidFill>
                <a:srgbClr val="373A3C"/>
              </a:solidFill>
              <a:highlight>
                <a:srgbClr val="FFFFFF"/>
              </a:highlight>
            </a:endParaRPr>
          </a:p>
          <a:p>
            <a:pPr indent="0" lvl="0" marL="0" rtl="0" algn="l">
              <a:lnSpc>
                <a:spcPct val="100000"/>
              </a:lnSpc>
              <a:spcBef>
                <a:spcPts val="1200"/>
              </a:spcBef>
              <a:spcAft>
                <a:spcPts val="0"/>
              </a:spcAft>
              <a:buNone/>
            </a:pPr>
            <a:r>
              <a:t/>
            </a:r>
            <a:endParaRPr sz="1400">
              <a:solidFill>
                <a:srgbClr val="373A3C"/>
              </a:solidFill>
              <a:highlight>
                <a:srgbClr val="FFFFFF"/>
              </a:highlight>
            </a:endParaRPr>
          </a:p>
        </p:txBody>
      </p:sp>
      <p:pic>
        <p:nvPicPr>
          <p:cNvPr id="269" name="Google Shape;269;p46"/>
          <p:cNvPicPr preferRelativeResize="0"/>
          <p:nvPr/>
        </p:nvPicPr>
        <p:blipFill>
          <a:blip r:embed="rId3">
            <a:alphaModFix/>
          </a:blip>
          <a:stretch>
            <a:fillRect/>
          </a:stretch>
        </p:blipFill>
        <p:spPr>
          <a:xfrm>
            <a:off x="3652000" y="2885313"/>
            <a:ext cx="1638300" cy="1476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7"/>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AGILE</a:t>
            </a:r>
            <a:endParaRPr sz="3600"/>
          </a:p>
        </p:txBody>
      </p:sp>
      <p:sp>
        <p:nvSpPr>
          <p:cNvPr id="275" name="Google Shape;275;p47"/>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tr" sz="1600">
                <a:solidFill>
                  <a:srgbClr val="373A3C"/>
                </a:solidFill>
                <a:highlight>
                  <a:srgbClr val="FFFFFF"/>
                </a:highlight>
              </a:rPr>
              <a:t>Customer's Desired Requirements</a:t>
            </a:r>
            <a:endParaRPr b="1" sz="1600">
              <a:solidFill>
                <a:srgbClr val="373A3C"/>
              </a:solidFill>
              <a:highlight>
                <a:srgbClr val="FFFFFF"/>
              </a:highlight>
            </a:endParaRPr>
          </a:p>
          <a:p>
            <a:pPr indent="0" lvl="0" marL="0" rtl="0" algn="l">
              <a:lnSpc>
                <a:spcPct val="115000"/>
              </a:lnSpc>
              <a:spcBef>
                <a:spcPts val="400"/>
              </a:spcBef>
              <a:spcAft>
                <a:spcPts val="0"/>
              </a:spcAft>
              <a:buClr>
                <a:schemeClr val="dk1"/>
              </a:buClr>
              <a:buSzPts val="1100"/>
              <a:buFont typeface="Arial"/>
              <a:buNone/>
            </a:pPr>
            <a:r>
              <a:rPr lang="tr" sz="1450">
                <a:solidFill>
                  <a:srgbClr val="373A3C"/>
                </a:solidFill>
                <a:highlight>
                  <a:srgbClr val="FFFFFF"/>
                </a:highlight>
              </a:rPr>
              <a:t>The agile method provides that the product is optimized throughout the development process. Using iterative planning and getting feedback ensures that a delivered product is tailored to the customer's requirements. The status of the project is measured and evaluated throughout the process to easily adapt to changing needs. Measurement and evaluation provide accurate and early visibility into the development of each project.</a:t>
            </a:r>
            <a:endParaRPr sz="1450">
              <a:solidFill>
                <a:srgbClr val="373A3C"/>
              </a:solidFill>
              <a:highlight>
                <a:srgbClr val="FFFFFF"/>
              </a:highlight>
            </a:endParaRPr>
          </a:p>
          <a:p>
            <a:pPr indent="0" lvl="0" marL="0" rtl="0" algn="l">
              <a:lnSpc>
                <a:spcPct val="115000"/>
              </a:lnSpc>
              <a:spcBef>
                <a:spcPts val="1200"/>
              </a:spcBef>
              <a:spcAft>
                <a:spcPts val="0"/>
              </a:spcAft>
              <a:buNone/>
            </a:pPr>
            <a:r>
              <a:t/>
            </a:r>
            <a:endParaRPr b="1" sz="1600">
              <a:solidFill>
                <a:srgbClr val="373A3C"/>
              </a:solidFill>
              <a:highlight>
                <a:srgbClr val="FFFFFF"/>
              </a:highlight>
            </a:endParaRPr>
          </a:p>
          <a:p>
            <a:pPr indent="0" lvl="0" marL="0" rtl="0" algn="l">
              <a:lnSpc>
                <a:spcPct val="100000"/>
              </a:lnSpc>
              <a:spcBef>
                <a:spcPts val="1200"/>
              </a:spcBef>
              <a:spcAft>
                <a:spcPts val="0"/>
              </a:spcAft>
              <a:buNone/>
            </a:pPr>
            <a:r>
              <a:t/>
            </a:r>
            <a:endParaRPr sz="1400">
              <a:solidFill>
                <a:srgbClr val="373A3C"/>
              </a:solidFill>
              <a:highlight>
                <a:srgbClr val="FFFFFF"/>
              </a:highlight>
            </a:endParaRPr>
          </a:p>
        </p:txBody>
      </p:sp>
      <p:pic>
        <p:nvPicPr>
          <p:cNvPr id="276" name="Google Shape;276;p47"/>
          <p:cNvPicPr preferRelativeResize="0"/>
          <p:nvPr/>
        </p:nvPicPr>
        <p:blipFill>
          <a:blip r:embed="rId3">
            <a:alphaModFix/>
          </a:blip>
          <a:stretch>
            <a:fillRect/>
          </a:stretch>
        </p:blipFill>
        <p:spPr>
          <a:xfrm>
            <a:off x="2867275" y="2665800"/>
            <a:ext cx="3969124" cy="247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8"/>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AGILE</a:t>
            </a:r>
            <a:endParaRPr sz="3600"/>
          </a:p>
        </p:txBody>
      </p:sp>
      <p:sp>
        <p:nvSpPr>
          <p:cNvPr id="282" name="Google Shape;282;p48"/>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1350">
                <a:solidFill>
                  <a:srgbClr val="373A3C"/>
                </a:solidFill>
                <a:highlight>
                  <a:srgbClr val="FFFFFF"/>
                </a:highlight>
              </a:rPr>
              <a:t>1. Individuals and interactions over processes and tools.</a:t>
            </a:r>
            <a:endParaRPr b="1" sz="1350">
              <a:solidFill>
                <a:srgbClr val="373A3C"/>
              </a:solidFill>
              <a:highlight>
                <a:srgbClr val="FFFFFF"/>
              </a:highlight>
            </a:endParaRPr>
          </a:p>
          <a:p>
            <a:pPr indent="0" lvl="0" marL="0" rtl="0" algn="l">
              <a:lnSpc>
                <a:spcPct val="115000"/>
              </a:lnSpc>
              <a:spcBef>
                <a:spcPts val="1200"/>
              </a:spcBef>
              <a:spcAft>
                <a:spcPts val="0"/>
              </a:spcAft>
              <a:buNone/>
            </a:pPr>
            <a:r>
              <a:rPr b="1" lang="tr" sz="1350">
                <a:solidFill>
                  <a:srgbClr val="373A3C"/>
                </a:solidFill>
                <a:highlight>
                  <a:srgbClr val="FFFFFF"/>
                </a:highlight>
              </a:rPr>
              <a:t>2. Working software over comprehensive documentation.</a:t>
            </a:r>
            <a:endParaRPr b="1" sz="1350">
              <a:solidFill>
                <a:srgbClr val="373A3C"/>
              </a:solidFill>
              <a:highlight>
                <a:srgbClr val="FFFFFF"/>
              </a:highlight>
            </a:endParaRPr>
          </a:p>
          <a:p>
            <a:pPr indent="0" lvl="0" marL="0" rtl="0" algn="l">
              <a:lnSpc>
                <a:spcPct val="115000"/>
              </a:lnSpc>
              <a:spcBef>
                <a:spcPts val="1200"/>
              </a:spcBef>
              <a:spcAft>
                <a:spcPts val="0"/>
              </a:spcAft>
              <a:buNone/>
            </a:pPr>
            <a:r>
              <a:rPr b="1" lang="tr" sz="1350">
                <a:solidFill>
                  <a:srgbClr val="373A3C"/>
                </a:solidFill>
                <a:highlight>
                  <a:srgbClr val="FFFFFF"/>
                </a:highlight>
              </a:rPr>
              <a:t>3. Customer collaboration over contract negotiation.</a:t>
            </a:r>
            <a:endParaRPr b="1" sz="1350">
              <a:solidFill>
                <a:srgbClr val="373A3C"/>
              </a:solidFill>
              <a:highlight>
                <a:srgbClr val="FFFFFF"/>
              </a:highlight>
            </a:endParaRPr>
          </a:p>
          <a:p>
            <a:pPr indent="0" lvl="0" marL="0" rtl="0" algn="l">
              <a:lnSpc>
                <a:spcPct val="115000"/>
              </a:lnSpc>
              <a:spcBef>
                <a:spcPts val="1200"/>
              </a:spcBef>
              <a:spcAft>
                <a:spcPts val="0"/>
              </a:spcAft>
              <a:buNone/>
            </a:pPr>
            <a:r>
              <a:rPr b="1" lang="tr" sz="1350">
                <a:solidFill>
                  <a:srgbClr val="373A3C"/>
                </a:solidFill>
                <a:highlight>
                  <a:srgbClr val="FFFFFF"/>
                </a:highlight>
              </a:rPr>
              <a:t>4. Responding to change over following a plan.</a:t>
            </a:r>
            <a:endParaRPr b="1" sz="1350">
              <a:solidFill>
                <a:srgbClr val="373A3C"/>
              </a:solidFill>
              <a:highlight>
                <a:srgbClr val="FFFFFF"/>
              </a:highlight>
            </a:endParaRPr>
          </a:p>
          <a:p>
            <a:pPr indent="0" lvl="0" marL="0" rtl="0" algn="l">
              <a:lnSpc>
                <a:spcPct val="115000"/>
              </a:lnSpc>
              <a:spcBef>
                <a:spcPts val="1200"/>
              </a:spcBef>
              <a:spcAft>
                <a:spcPts val="0"/>
              </a:spcAft>
              <a:buNone/>
            </a:pPr>
            <a:r>
              <a:t/>
            </a:r>
            <a:endParaRPr b="1" sz="1600">
              <a:solidFill>
                <a:srgbClr val="373A3C"/>
              </a:solidFill>
              <a:highlight>
                <a:srgbClr val="FFFFFF"/>
              </a:highlight>
            </a:endParaRPr>
          </a:p>
          <a:p>
            <a:pPr indent="0" lvl="0" marL="0" rtl="0" algn="l">
              <a:lnSpc>
                <a:spcPct val="115000"/>
              </a:lnSpc>
              <a:spcBef>
                <a:spcPts val="1200"/>
              </a:spcBef>
              <a:spcAft>
                <a:spcPts val="0"/>
              </a:spcAft>
              <a:buNone/>
            </a:pPr>
            <a:r>
              <a:t/>
            </a:r>
            <a:endParaRPr b="1" sz="1600">
              <a:solidFill>
                <a:srgbClr val="373A3C"/>
              </a:solidFill>
              <a:highlight>
                <a:srgbClr val="FFFFFF"/>
              </a:highlight>
            </a:endParaRPr>
          </a:p>
          <a:p>
            <a:pPr indent="0" lvl="0" marL="0" rtl="0" algn="l">
              <a:lnSpc>
                <a:spcPct val="100000"/>
              </a:lnSpc>
              <a:spcBef>
                <a:spcPts val="1200"/>
              </a:spcBef>
              <a:spcAft>
                <a:spcPts val="0"/>
              </a:spcAft>
              <a:buNone/>
            </a:pPr>
            <a:r>
              <a:t/>
            </a:r>
            <a:endParaRPr sz="1400">
              <a:solidFill>
                <a:srgbClr val="373A3C"/>
              </a:solidFill>
              <a:highlight>
                <a:srgbClr val="FFFFFF"/>
              </a:highlight>
            </a:endParaRPr>
          </a:p>
        </p:txBody>
      </p:sp>
      <p:pic>
        <p:nvPicPr>
          <p:cNvPr id="283" name="Google Shape;283;p48"/>
          <p:cNvPicPr preferRelativeResize="0"/>
          <p:nvPr/>
        </p:nvPicPr>
        <p:blipFill>
          <a:blip r:embed="rId3">
            <a:alphaModFix/>
          </a:blip>
          <a:stretch>
            <a:fillRect/>
          </a:stretch>
        </p:blipFill>
        <p:spPr>
          <a:xfrm>
            <a:off x="5090169" y="1152475"/>
            <a:ext cx="3560207" cy="381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GROUP - B4</a:t>
            </a:r>
            <a:endParaRPr/>
          </a:p>
        </p:txBody>
      </p:sp>
      <p:sp>
        <p:nvSpPr>
          <p:cNvPr id="163" name="Google Shape;16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
              <a:t>E2014	Devin							</a:t>
            </a:r>
            <a:endParaRPr/>
          </a:p>
          <a:p>
            <a:pPr indent="0" lvl="0" marL="0" rtl="0" algn="l">
              <a:lnSpc>
                <a:spcPct val="100000"/>
              </a:lnSpc>
              <a:spcBef>
                <a:spcPts val="0"/>
              </a:spcBef>
              <a:spcAft>
                <a:spcPts val="0"/>
              </a:spcAft>
              <a:buNone/>
            </a:pPr>
            <a:r>
              <a:rPr lang="tr"/>
              <a:t>E2128	Uğur				</a:t>
            </a:r>
            <a:endParaRPr/>
          </a:p>
          <a:p>
            <a:pPr indent="0" lvl="0" marL="0" rtl="0" algn="l">
              <a:lnSpc>
                <a:spcPct val="100000"/>
              </a:lnSpc>
              <a:spcBef>
                <a:spcPts val="0"/>
              </a:spcBef>
              <a:spcAft>
                <a:spcPts val="0"/>
              </a:spcAft>
              <a:buNone/>
            </a:pPr>
            <a:r>
              <a:rPr lang="tr"/>
              <a:t>E2151	Fırat				</a:t>
            </a:r>
            <a:endParaRPr/>
          </a:p>
          <a:p>
            <a:pPr indent="0" lvl="0" marL="0" rtl="0" algn="l">
              <a:lnSpc>
                <a:spcPct val="100000"/>
              </a:lnSpc>
              <a:spcBef>
                <a:spcPts val="0"/>
              </a:spcBef>
              <a:spcAft>
                <a:spcPts val="0"/>
              </a:spcAft>
              <a:buNone/>
            </a:pPr>
            <a:r>
              <a:rPr lang="tr"/>
              <a:t>E2174	Durmus						</a:t>
            </a:r>
            <a:endParaRPr/>
          </a:p>
          <a:p>
            <a:pPr indent="0" lvl="0" marL="0" rtl="0" algn="l">
              <a:lnSpc>
                <a:spcPct val="100000"/>
              </a:lnSpc>
              <a:spcBef>
                <a:spcPts val="0"/>
              </a:spcBef>
              <a:spcAft>
                <a:spcPts val="0"/>
              </a:spcAft>
              <a:buNone/>
            </a:pPr>
            <a:r>
              <a:rPr lang="tr"/>
              <a:t>E2252	Hayati Yusuf			</a:t>
            </a:r>
            <a:endParaRPr/>
          </a:p>
          <a:p>
            <a:pPr indent="0" lvl="0" marL="0" rtl="0" algn="l">
              <a:lnSpc>
                <a:spcPct val="100000"/>
              </a:lnSpc>
              <a:spcBef>
                <a:spcPts val="0"/>
              </a:spcBef>
              <a:spcAft>
                <a:spcPts val="0"/>
              </a:spcAft>
              <a:buNone/>
            </a:pPr>
            <a:r>
              <a:rPr lang="tr"/>
              <a:t>E2263	Ramazan Rafet		</a:t>
            </a:r>
            <a:endParaRPr/>
          </a:p>
          <a:p>
            <a:pPr indent="0" lvl="0" marL="0" rtl="0" algn="l">
              <a:lnSpc>
                <a:spcPct val="100000"/>
              </a:lnSpc>
              <a:spcBef>
                <a:spcPts val="0"/>
              </a:spcBef>
              <a:spcAft>
                <a:spcPts val="0"/>
              </a:spcAft>
              <a:buNone/>
            </a:pPr>
            <a:r>
              <a:rPr lang="tr"/>
              <a:t>E2332	Adem				</a:t>
            </a:r>
            <a:endParaRPr/>
          </a:p>
          <a:p>
            <a:pPr indent="0" lvl="0" marL="0" rtl="0" algn="l">
              <a:lnSpc>
                <a:spcPct val="100000"/>
              </a:lnSpc>
              <a:spcBef>
                <a:spcPts val="0"/>
              </a:spcBef>
              <a:spcAft>
                <a:spcPts val="0"/>
              </a:spcAft>
              <a:buNone/>
            </a:pPr>
            <a:r>
              <a:rPr lang="tr"/>
              <a:t>E2366	Vedat				</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9"/>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AGILE</a:t>
            </a:r>
            <a:endParaRPr sz="3600"/>
          </a:p>
        </p:txBody>
      </p:sp>
      <p:sp>
        <p:nvSpPr>
          <p:cNvPr id="289" name="Google Shape;289;p49"/>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tr" sz="1500">
                <a:solidFill>
                  <a:srgbClr val="373A3C"/>
                </a:solidFill>
                <a:highlight>
                  <a:srgbClr val="FFFFFF"/>
                </a:highlight>
              </a:rPr>
              <a:t>Agile Principles</a:t>
            </a:r>
            <a:endParaRPr b="1" sz="1500">
              <a:solidFill>
                <a:srgbClr val="373A3C"/>
              </a:solidFill>
              <a:highlight>
                <a:srgbClr val="FFFFFF"/>
              </a:highlight>
            </a:endParaRPr>
          </a:p>
          <a:p>
            <a:pPr indent="0" lvl="0" marL="0" rtl="0" algn="l">
              <a:lnSpc>
                <a:spcPct val="115000"/>
              </a:lnSpc>
              <a:spcBef>
                <a:spcPts val="400"/>
              </a:spcBef>
              <a:spcAft>
                <a:spcPts val="0"/>
              </a:spcAft>
              <a:buNone/>
            </a:pPr>
            <a:r>
              <a:rPr lang="tr" sz="1450">
                <a:solidFill>
                  <a:srgbClr val="373A3C"/>
                </a:solidFill>
                <a:highlight>
                  <a:srgbClr val="FFFFFF"/>
                </a:highlight>
              </a:rPr>
              <a:t>I</a:t>
            </a:r>
            <a:r>
              <a:rPr lang="tr" sz="1450">
                <a:solidFill>
                  <a:srgbClr val="373A3C"/>
                </a:solidFill>
                <a:highlight>
                  <a:srgbClr val="FFFFFF"/>
                </a:highlight>
              </a:rPr>
              <a:t>n the months following the publication of the Agile Manifesto, the original signatories continued to communicate. They augmented the four values of the manifesto with the following 12 principles.</a:t>
            </a:r>
            <a:endParaRPr sz="1450">
              <a:solidFill>
                <a:srgbClr val="373A3C"/>
              </a:solidFill>
              <a:highlight>
                <a:srgbClr val="FFFFFF"/>
              </a:highlight>
            </a:endParaRPr>
          </a:p>
          <a:p>
            <a:pPr indent="-320675" lvl="0" marL="457200" rtl="0" algn="l">
              <a:lnSpc>
                <a:spcPct val="115000"/>
              </a:lnSpc>
              <a:spcBef>
                <a:spcPts val="1200"/>
              </a:spcBef>
              <a:spcAft>
                <a:spcPts val="0"/>
              </a:spcAft>
              <a:buClr>
                <a:srgbClr val="373A3C"/>
              </a:buClr>
              <a:buSzPts val="1450"/>
              <a:buAutoNum type="arabicPeriod"/>
            </a:pPr>
            <a:r>
              <a:rPr lang="tr" sz="1450">
                <a:solidFill>
                  <a:srgbClr val="373A3C"/>
                </a:solidFill>
                <a:highlight>
                  <a:srgbClr val="FFFFFF"/>
                </a:highlight>
              </a:rPr>
              <a:t>Our highest priority is to satisfy the customer through early and continuous delivery of valuable software.</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AutoNum type="arabicPeriod"/>
            </a:pPr>
            <a:r>
              <a:rPr lang="tr" sz="1450">
                <a:solidFill>
                  <a:srgbClr val="373A3C"/>
                </a:solidFill>
                <a:highlight>
                  <a:srgbClr val="FFFFFF"/>
                </a:highlight>
              </a:rPr>
              <a:t>Welcome changing requirements, even late in development. Agile processes harness change for the customer’s competitive advantage.</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AutoNum type="arabicPeriod"/>
            </a:pPr>
            <a:r>
              <a:rPr lang="tr" sz="1450">
                <a:solidFill>
                  <a:srgbClr val="373A3C"/>
                </a:solidFill>
                <a:highlight>
                  <a:srgbClr val="FFFFFF"/>
                </a:highlight>
              </a:rPr>
              <a:t>Deliver working software frequently, from a couple of weeks to a couple of months, with preference to the shorter timescale.</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AutoNum type="arabicPeriod"/>
            </a:pPr>
            <a:r>
              <a:rPr lang="tr" sz="1450">
                <a:solidFill>
                  <a:srgbClr val="373A3C"/>
                </a:solidFill>
                <a:highlight>
                  <a:srgbClr val="FFFFFF"/>
                </a:highlight>
              </a:rPr>
              <a:t>Business people and developers must work together daily throughout the project.</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AutoNum type="arabicPeriod"/>
            </a:pPr>
            <a:r>
              <a:rPr lang="tr" sz="1450">
                <a:solidFill>
                  <a:srgbClr val="373A3C"/>
                </a:solidFill>
                <a:highlight>
                  <a:srgbClr val="FFFFFF"/>
                </a:highlight>
              </a:rPr>
              <a:t>Build projects around motivated individuals. Give them the environment and support they need, and trust them to get the job done.</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AutoNum type="arabicPeriod"/>
            </a:pPr>
            <a:r>
              <a:rPr lang="tr" sz="1450">
                <a:solidFill>
                  <a:srgbClr val="373A3C"/>
                </a:solidFill>
                <a:highlight>
                  <a:srgbClr val="FFFFFF"/>
                </a:highlight>
              </a:rPr>
              <a:t>The most efficient and effective method of conveying information to and within a development team is face to face conversation</a:t>
            </a:r>
            <a:endParaRPr sz="1400">
              <a:solidFill>
                <a:srgbClr val="373A3C"/>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50"/>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AGILE</a:t>
            </a:r>
            <a:endParaRPr sz="3600"/>
          </a:p>
        </p:txBody>
      </p:sp>
      <p:sp>
        <p:nvSpPr>
          <p:cNvPr id="295" name="Google Shape;295;p50"/>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tr" sz="1500">
                <a:solidFill>
                  <a:srgbClr val="373A3C"/>
                </a:solidFill>
                <a:highlight>
                  <a:srgbClr val="FFFFFF"/>
                </a:highlight>
              </a:rPr>
              <a:t>Agile Principles</a:t>
            </a:r>
            <a:endParaRPr b="1" sz="1500">
              <a:solidFill>
                <a:srgbClr val="373A3C"/>
              </a:solidFill>
              <a:highlight>
                <a:srgbClr val="FFFFFF"/>
              </a:highlight>
            </a:endParaRPr>
          </a:p>
          <a:p>
            <a:pPr indent="0" lvl="0" marL="0" rtl="0" algn="l">
              <a:lnSpc>
                <a:spcPct val="115000"/>
              </a:lnSpc>
              <a:spcBef>
                <a:spcPts val="400"/>
              </a:spcBef>
              <a:spcAft>
                <a:spcPts val="0"/>
              </a:spcAft>
              <a:buNone/>
            </a:pPr>
            <a:r>
              <a:rPr lang="tr" sz="1450">
                <a:solidFill>
                  <a:srgbClr val="373A3C"/>
                </a:solidFill>
                <a:highlight>
                  <a:srgbClr val="FFFFFF"/>
                </a:highlight>
              </a:rPr>
              <a:t>7. </a:t>
            </a:r>
            <a:r>
              <a:rPr lang="tr" sz="1450">
                <a:solidFill>
                  <a:srgbClr val="373A3C"/>
                </a:solidFill>
                <a:highlight>
                  <a:srgbClr val="FFFFFF"/>
                </a:highlight>
              </a:rPr>
              <a:t>Working software is the primary measure of progress.</a:t>
            </a:r>
            <a:endParaRPr sz="1450">
              <a:solidFill>
                <a:srgbClr val="373A3C"/>
              </a:solidFill>
              <a:highlight>
                <a:srgbClr val="FFFFFF"/>
              </a:highlight>
            </a:endParaRPr>
          </a:p>
          <a:p>
            <a:pPr indent="0" lvl="0" marL="0" rtl="0" algn="l">
              <a:lnSpc>
                <a:spcPct val="115000"/>
              </a:lnSpc>
              <a:spcBef>
                <a:spcPts val="1200"/>
              </a:spcBef>
              <a:spcAft>
                <a:spcPts val="0"/>
              </a:spcAft>
              <a:buNone/>
            </a:pPr>
            <a:r>
              <a:rPr lang="tr" sz="1450">
                <a:solidFill>
                  <a:srgbClr val="373A3C"/>
                </a:solidFill>
                <a:highlight>
                  <a:srgbClr val="FFFFFF"/>
                </a:highlight>
              </a:rPr>
              <a:t>8. Agile processes promote sustainable development. The sponsors, developers, and users should be able to maintain a constant pace indefinitely.</a:t>
            </a:r>
            <a:endParaRPr sz="1450">
              <a:solidFill>
                <a:srgbClr val="373A3C"/>
              </a:solidFill>
              <a:highlight>
                <a:srgbClr val="FFFFFF"/>
              </a:highlight>
            </a:endParaRPr>
          </a:p>
          <a:p>
            <a:pPr indent="0" lvl="0" marL="0" rtl="0" algn="l">
              <a:lnSpc>
                <a:spcPct val="115000"/>
              </a:lnSpc>
              <a:spcBef>
                <a:spcPts val="1200"/>
              </a:spcBef>
              <a:spcAft>
                <a:spcPts val="0"/>
              </a:spcAft>
              <a:buNone/>
            </a:pPr>
            <a:r>
              <a:rPr lang="tr" sz="1450">
                <a:solidFill>
                  <a:srgbClr val="373A3C"/>
                </a:solidFill>
                <a:highlight>
                  <a:srgbClr val="FFFFFF"/>
                </a:highlight>
              </a:rPr>
              <a:t>9. Continuous attention to technical excellence and good design enhances agility.</a:t>
            </a:r>
            <a:endParaRPr sz="1450">
              <a:solidFill>
                <a:srgbClr val="373A3C"/>
              </a:solidFill>
              <a:highlight>
                <a:srgbClr val="FFFFFF"/>
              </a:highlight>
            </a:endParaRPr>
          </a:p>
          <a:p>
            <a:pPr indent="0" lvl="0" marL="0" rtl="0" algn="l">
              <a:lnSpc>
                <a:spcPct val="115000"/>
              </a:lnSpc>
              <a:spcBef>
                <a:spcPts val="1200"/>
              </a:spcBef>
              <a:spcAft>
                <a:spcPts val="0"/>
              </a:spcAft>
              <a:buNone/>
            </a:pPr>
            <a:r>
              <a:rPr lang="tr" sz="1450">
                <a:solidFill>
                  <a:srgbClr val="373A3C"/>
                </a:solidFill>
                <a:highlight>
                  <a:srgbClr val="FFFFFF"/>
                </a:highlight>
              </a:rPr>
              <a:t>10. Simplicity -the art of maximizing the amount of work not done- is essential.</a:t>
            </a:r>
            <a:endParaRPr sz="1450">
              <a:solidFill>
                <a:srgbClr val="373A3C"/>
              </a:solidFill>
              <a:highlight>
                <a:srgbClr val="FFFFFF"/>
              </a:highlight>
            </a:endParaRPr>
          </a:p>
          <a:p>
            <a:pPr indent="0" lvl="0" marL="0" rtl="0" algn="l">
              <a:lnSpc>
                <a:spcPct val="115000"/>
              </a:lnSpc>
              <a:spcBef>
                <a:spcPts val="1200"/>
              </a:spcBef>
              <a:spcAft>
                <a:spcPts val="0"/>
              </a:spcAft>
              <a:buNone/>
            </a:pPr>
            <a:r>
              <a:rPr lang="tr" sz="1450">
                <a:solidFill>
                  <a:srgbClr val="373A3C"/>
                </a:solidFill>
                <a:highlight>
                  <a:srgbClr val="FFFFFF"/>
                </a:highlight>
              </a:rPr>
              <a:t>11. The best architectures, requirements, and designs emerge from self-organizing teams.</a:t>
            </a:r>
            <a:endParaRPr sz="1450">
              <a:solidFill>
                <a:srgbClr val="373A3C"/>
              </a:solidFill>
              <a:highlight>
                <a:srgbClr val="FFFFFF"/>
              </a:highlight>
            </a:endParaRPr>
          </a:p>
          <a:p>
            <a:pPr indent="0" lvl="0" marL="0" rtl="0" algn="l">
              <a:lnSpc>
                <a:spcPct val="115000"/>
              </a:lnSpc>
              <a:spcBef>
                <a:spcPts val="1200"/>
              </a:spcBef>
              <a:spcAft>
                <a:spcPts val="0"/>
              </a:spcAft>
              <a:buNone/>
            </a:pPr>
            <a:r>
              <a:rPr lang="tr" sz="1450">
                <a:solidFill>
                  <a:srgbClr val="373A3C"/>
                </a:solidFill>
                <a:highlight>
                  <a:srgbClr val="FFFFFF"/>
                </a:highlight>
              </a:rPr>
              <a:t>12. At regular intervals, the team reflects on how to become more effective, then tunes and adjusts its behavior accordingly.</a:t>
            </a:r>
            <a:endParaRPr sz="1450">
              <a:solidFill>
                <a:srgbClr val="373A3C"/>
              </a:solidFill>
              <a:highlight>
                <a:srgbClr val="FFFFFF"/>
              </a:highlight>
            </a:endParaRPr>
          </a:p>
          <a:p>
            <a:pPr indent="0" lvl="0" marL="0" rtl="0" algn="l">
              <a:lnSpc>
                <a:spcPct val="115000"/>
              </a:lnSpc>
              <a:spcBef>
                <a:spcPts val="1200"/>
              </a:spcBef>
              <a:spcAft>
                <a:spcPts val="0"/>
              </a:spcAft>
              <a:buNone/>
            </a:pPr>
            <a:r>
              <a:t/>
            </a:r>
            <a:endParaRPr b="1" sz="1350">
              <a:solidFill>
                <a:srgbClr val="373A3C"/>
              </a:solidFill>
              <a:highlight>
                <a:srgbClr val="FFFFFF"/>
              </a:highlight>
            </a:endParaRPr>
          </a:p>
          <a:p>
            <a:pPr indent="0" lvl="0" marL="0" rtl="0" algn="l">
              <a:lnSpc>
                <a:spcPct val="115000"/>
              </a:lnSpc>
              <a:spcBef>
                <a:spcPts val="1200"/>
              </a:spcBef>
              <a:spcAft>
                <a:spcPts val="0"/>
              </a:spcAft>
              <a:buNone/>
            </a:pPr>
            <a:r>
              <a:t/>
            </a:r>
            <a:endParaRPr b="1" sz="1600">
              <a:solidFill>
                <a:srgbClr val="373A3C"/>
              </a:solidFill>
              <a:highlight>
                <a:srgbClr val="FFFFFF"/>
              </a:highlight>
            </a:endParaRPr>
          </a:p>
          <a:p>
            <a:pPr indent="0" lvl="0" marL="0" rtl="0" algn="l">
              <a:lnSpc>
                <a:spcPct val="115000"/>
              </a:lnSpc>
              <a:spcBef>
                <a:spcPts val="1200"/>
              </a:spcBef>
              <a:spcAft>
                <a:spcPts val="0"/>
              </a:spcAft>
              <a:buNone/>
            </a:pPr>
            <a:r>
              <a:t/>
            </a:r>
            <a:endParaRPr b="1" sz="1600">
              <a:solidFill>
                <a:srgbClr val="373A3C"/>
              </a:solidFill>
              <a:highlight>
                <a:srgbClr val="FFFFFF"/>
              </a:highlight>
            </a:endParaRPr>
          </a:p>
          <a:p>
            <a:pPr indent="0" lvl="0" marL="0" rtl="0" algn="l">
              <a:lnSpc>
                <a:spcPct val="100000"/>
              </a:lnSpc>
              <a:spcBef>
                <a:spcPts val="1200"/>
              </a:spcBef>
              <a:spcAft>
                <a:spcPts val="0"/>
              </a:spcAft>
              <a:buNone/>
            </a:pPr>
            <a:r>
              <a:t/>
            </a:r>
            <a:endParaRPr sz="1400">
              <a:solidFill>
                <a:srgbClr val="373A3C"/>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grpSp>
        <p:nvGrpSpPr>
          <p:cNvPr id="300" name="Google Shape;300;p51"/>
          <p:cNvGrpSpPr/>
          <p:nvPr/>
        </p:nvGrpSpPr>
        <p:grpSpPr>
          <a:xfrm>
            <a:off x="5122427" y="668001"/>
            <a:ext cx="3841143" cy="3893303"/>
            <a:chOff x="5122427" y="668001"/>
            <a:chExt cx="3841143" cy="3893303"/>
          </a:xfrm>
        </p:grpSpPr>
        <p:grpSp>
          <p:nvGrpSpPr>
            <p:cNvPr id="301" name="Google Shape;301;p51"/>
            <p:cNvGrpSpPr/>
            <p:nvPr/>
          </p:nvGrpSpPr>
          <p:grpSpPr>
            <a:xfrm>
              <a:off x="5144045" y="893590"/>
              <a:ext cx="2833667" cy="2964311"/>
              <a:chOff x="3860721" y="1330073"/>
              <a:chExt cx="3544299" cy="3707706"/>
            </a:xfrm>
          </p:grpSpPr>
          <p:sp>
            <p:nvSpPr>
              <p:cNvPr id="302" name="Google Shape;302;p51"/>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51"/>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51"/>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51"/>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51"/>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51"/>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51"/>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51"/>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51"/>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51"/>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51"/>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51"/>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51"/>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51"/>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51"/>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51"/>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51"/>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51"/>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51"/>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51"/>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51"/>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51"/>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51"/>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51"/>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51"/>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51"/>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51"/>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51"/>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51"/>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51"/>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51"/>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51"/>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51"/>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51"/>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51"/>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7" name="Google Shape;337;p51"/>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8" name="Google Shape;338;p51"/>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9" name="Google Shape;339;p51"/>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0" name="Google Shape;340;p51"/>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1" name="Google Shape;341;p51"/>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2" name="Google Shape;342;p51"/>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3" name="Google Shape;343;p51"/>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4" name="Google Shape;344;p51"/>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5" name="Google Shape;345;p51"/>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51"/>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51"/>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51"/>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51"/>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51"/>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51"/>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51"/>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51"/>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51"/>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51"/>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51"/>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51"/>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51"/>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51"/>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51"/>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51"/>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51"/>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51"/>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51"/>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51"/>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51"/>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51"/>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51"/>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51"/>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51"/>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51"/>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2" name="Google Shape;372;p51"/>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3" name="Google Shape;373;p51"/>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4" name="Google Shape;374;p51"/>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5" name="Google Shape;375;p51"/>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6" name="Google Shape;376;p51"/>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7" name="Google Shape;377;p51"/>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8" name="Google Shape;378;p51"/>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9" name="Google Shape;379;p51"/>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0" name="Google Shape;380;p51"/>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1" name="Google Shape;381;p51"/>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2" name="Google Shape;382;p51"/>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51"/>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51"/>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51"/>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51"/>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51"/>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51"/>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51"/>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51"/>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51"/>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51"/>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51"/>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51"/>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51"/>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51"/>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 name="Google Shape;397;p51"/>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 name="Google Shape;398;p51"/>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 name="Google Shape;399;p51"/>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 name="Google Shape;400;p51"/>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 name="Google Shape;401;p51"/>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51"/>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3" name="Google Shape;403;p51"/>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 name="Google Shape;404;p51"/>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 name="Google Shape;405;p51"/>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 name="Google Shape;406;p51"/>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7" name="Google Shape;407;p51"/>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8" name="Google Shape;408;p51"/>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09" name="Google Shape;409;p51"/>
            <p:cNvSpPr/>
            <p:nvPr/>
          </p:nvSpPr>
          <p:spPr>
            <a:xfrm>
              <a:off x="6986665" y="3342725"/>
              <a:ext cx="1789199" cy="1033007"/>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0" name="Google Shape;410;p51"/>
            <p:cNvSpPr/>
            <p:nvPr/>
          </p:nvSpPr>
          <p:spPr>
            <a:xfrm>
              <a:off x="7014156" y="3327342"/>
              <a:ext cx="1789199" cy="1033007"/>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51"/>
            <p:cNvSpPr/>
            <p:nvPr/>
          </p:nvSpPr>
          <p:spPr>
            <a:xfrm>
              <a:off x="7014156" y="3298709"/>
              <a:ext cx="1789199" cy="1033007"/>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51"/>
            <p:cNvSpPr/>
            <p:nvPr/>
          </p:nvSpPr>
          <p:spPr>
            <a:xfrm>
              <a:off x="7976493" y="3396565"/>
              <a:ext cx="664277" cy="383503"/>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51"/>
            <p:cNvSpPr/>
            <p:nvPr/>
          </p:nvSpPr>
          <p:spPr>
            <a:xfrm>
              <a:off x="7912754" y="3450709"/>
              <a:ext cx="634273" cy="366217"/>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4" name="Google Shape;414;p51"/>
            <p:cNvSpPr/>
            <p:nvPr/>
          </p:nvSpPr>
          <p:spPr>
            <a:xfrm>
              <a:off x="7863331" y="3479190"/>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5" name="Google Shape;415;p51"/>
            <p:cNvSpPr/>
            <p:nvPr/>
          </p:nvSpPr>
          <p:spPr>
            <a:xfrm>
              <a:off x="7813984" y="3507747"/>
              <a:ext cx="634273" cy="366217"/>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51"/>
            <p:cNvSpPr/>
            <p:nvPr/>
          </p:nvSpPr>
          <p:spPr>
            <a:xfrm>
              <a:off x="7451727" y="3699575"/>
              <a:ext cx="664201" cy="38350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51"/>
            <p:cNvSpPr/>
            <p:nvPr/>
          </p:nvSpPr>
          <p:spPr>
            <a:xfrm>
              <a:off x="7387988" y="3753643"/>
              <a:ext cx="592922" cy="342381"/>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51"/>
            <p:cNvSpPr/>
            <p:nvPr/>
          </p:nvSpPr>
          <p:spPr>
            <a:xfrm>
              <a:off x="7338565" y="3782200"/>
              <a:ext cx="581727" cy="33583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51"/>
            <p:cNvSpPr/>
            <p:nvPr/>
          </p:nvSpPr>
          <p:spPr>
            <a:xfrm>
              <a:off x="7289218" y="3810681"/>
              <a:ext cx="496361" cy="286637"/>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51"/>
            <p:cNvSpPr/>
            <p:nvPr/>
          </p:nvSpPr>
          <p:spPr>
            <a:xfrm>
              <a:off x="7582329" y="3561435"/>
              <a:ext cx="337202" cy="194645"/>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51"/>
            <p:cNvSpPr/>
            <p:nvPr/>
          </p:nvSpPr>
          <p:spPr>
            <a:xfrm>
              <a:off x="7800200" y="3687162"/>
              <a:ext cx="337202" cy="194721"/>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51"/>
            <p:cNvSpPr/>
            <p:nvPr/>
          </p:nvSpPr>
          <p:spPr>
            <a:xfrm>
              <a:off x="8018073" y="3812966"/>
              <a:ext cx="337202" cy="194721"/>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 name="Google Shape;423;p51"/>
            <p:cNvSpPr/>
            <p:nvPr/>
          </p:nvSpPr>
          <p:spPr>
            <a:xfrm>
              <a:off x="6687910" y="670084"/>
              <a:ext cx="163899" cy="23962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51"/>
            <p:cNvSpPr/>
            <p:nvPr/>
          </p:nvSpPr>
          <p:spPr>
            <a:xfrm>
              <a:off x="6700339" y="668001"/>
              <a:ext cx="78506" cy="96744"/>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51"/>
            <p:cNvSpPr/>
            <p:nvPr/>
          </p:nvSpPr>
          <p:spPr>
            <a:xfrm>
              <a:off x="6715688" y="773039"/>
              <a:ext cx="96838" cy="108380"/>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51"/>
            <p:cNvSpPr/>
            <p:nvPr/>
          </p:nvSpPr>
          <p:spPr>
            <a:xfrm>
              <a:off x="6550295" y="816287"/>
              <a:ext cx="182749" cy="260151"/>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51"/>
            <p:cNvSpPr/>
            <p:nvPr/>
          </p:nvSpPr>
          <p:spPr>
            <a:xfrm>
              <a:off x="6687493" y="808527"/>
              <a:ext cx="141166" cy="186207"/>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p51"/>
            <p:cNvSpPr/>
            <p:nvPr/>
          </p:nvSpPr>
          <p:spPr>
            <a:xfrm>
              <a:off x="6712641" y="675415"/>
              <a:ext cx="103849" cy="127932"/>
            </a:xfrm>
            <a:custGeom>
              <a:rect b="b" l="l" r="r" t="t"/>
              <a:pathLst>
                <a:path extrusionOk="0" h="160015" w="129892">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p51"/>
            <p:cNvSpPr/>
            <p:nvPr/>
          </p:nvSpPr>
          <p:spPr>
            <a:xfrm>
              <a:off x="6716857" y="674913"/>
              <a:ext cx="104260" cy="98126"/>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0" name="Google Shape;430;p51"/>
            <p:cNvSpPr/>
            <p:nvPr/>
          </p:nvSpPr>
          <p:spPr>
            <a:xfrm>
              <a:off x="6591681" y="1319278"/>
              <a:ext cx="81988" cy="62539"/>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1" name="Google Shape;431;p51"/>
            <p:cNvSpPr/>
            <p:nvPr/>
          </p:nvSpPr>
          <p:spPr>
            <a:xfrm>
              <a:off x="6592043" y="1339232"/>
              <a:ext cx="81616" cy="42611"/>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2" name="Google Shape;432;p51"/>
            <p:cNvSpPr/>
            <p:nvPr/>
          </p:nvSpPr>
          <p:spPr>
            <a:xfrm>
              <a:off x="6550653" y="1292322"/>
              <a:ext cx="75049" cy="58139"/>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3" name="Google Shape;433;p51"/>
            <p:cNvSpPr/>
            <p:nvPr/>
          </p:nvSpPr>
          <p:spPr>
            <a:xfrm>
              <a:off x="6550998" y="1311512"/>
              <a:ext cx="74752" cy="39022"/>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4" name="Google Shape;434;p51"/>
            <p:cNvSpPr/>
            <p:nvPr/>
          </p:nvSpPr>
          <p:spPr>
            <a:xfrm>
              <a:off x="6578488" y="992358"/>
              <a:ext cx="178709" cy="308230"/>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5" name="Google Shape;435;p51"/>
            <p:cNvSpPr/>
            <p:nvPr/>
          </p:nvSpPr>
          <p:spPr>
            <a:xfrm>
              <a:off x="6627226" y="992967"/>
              <a:ext cx="177917" cy="333745"/>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6" name="Google Shape;436;p51"/>
            <p:cNvSpPr/>
            <p:nvPr/>
          </p:nvSpPr>
          <p:spPr>
            <a:xfrm>
              <a:off x="6560953" y="971949"/>
              <a:ext cx="266059" cy="244904"/>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7" name="Google Shape;437;p51"/>
            <p:cNvSpPr/>
            <p:nvPr/>
          </p:nvSpPr>
          <p:spPr>
            <a:xfrm>
              <a:off x="6774876" y="827227"/>
              <a:ext cx="92463" cy="324160"/>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8" name="Google Shape;438;p51"/>
            <p:cNvSpPr/>
            <p:nvPr/>
          </p:nvSpPr>
          <p:spPr>
            <a:xfrm>
              <a:off x="6792998" y="823141"/>
              <a:ext cx="55907" cy="71103"/>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9" name="Google Shape;439;p51"/>
            <p:cNvSpPr/>
            <p:nvPr/>
          </p:nvSpPr>
          <p:spPr>
            <a:xfrm>
              <a:off x="6683350" y="808424"/>
              <a:ext cx="47823" cy="50210"/>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40" name="Google Shape;440;p51"/>
            <p:cNvGrpSpPr/>
            <p:nvPr/>
          </p:nvGrpSpPr>
          <p:grpSpPr>
            <a:xfrm flipH="1">
              <a:off x="5678143" y="1227582"/>
              <a:ext cx="345795" cy="1043508"/>
              <a:chOff x="5678143" y="1151382"/>
              <a:chExt cx="345795" cy="1043508"/>
            </a:xfrm>
          </p:grpSpPr>
          <p:sp>
            <p:nvSpPr>
              <p:cNvPr id="441" name="Google Shape;441;p51"/>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p51"/>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p51"/>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51"/>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51"/>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51"/>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51"/>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51"/>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51"/>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51"/>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51"/>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51"/>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51"/>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51"/>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p51"/>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 name="Google Shape;456;p51"/>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 name="Google Shape;457;p51"/>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8" name="Google Shape;458;p51"/>
            <p:cNvGrpSpPr/>
            <p:nvPr/>
          </p:nvGrpSpPr>
          <p:grpSpPr>
            <a:xfrm>
              <a:off x="5122427" y="3292365"/>
              <a:ext cx="823270" cy="1268939"/>
              <a:chOff x="5490177" y="3555452"/>
              <a:chExt cx="823270" cy="1268939"/>
            </a:xfrm>
          </p:grpSpPr>
          <p:sp>
            <p:nvSpPr>
              <p:cNvPr id="459" name="Google Shape;459;p51"/>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 name="Google Shape;460;p51"/>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 name="Google Shape;461;p51"/>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 name="Google Shape;462;p51"/>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 name="Google Shape;463;p51"/>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 name="Google Shape;464;p51"/>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 name="Google Shape;465;p51"/>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 name="Google Shape;466;p51"/>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 name="Google Shape;467;p51"/>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 name="Google Shape;468;p51"/>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 name="Google Shape;469;p51"/>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0" name="Google Shape;470;p51"/>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1" name="Google Shape;471;p51"/>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2" name="Google Shape;472;p51"/>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 name="Google Shape;473;p51"/>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4" name="Google Shape;474;p51"/>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5" name="Google Shape;475;p51"/>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51"/>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51"/>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51"/>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51"/>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51"/>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51"/>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p51"/>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51"/>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51"/>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51"/>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51"/>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51"/>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51"/>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51"/>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0" name="Google Shape;490;p51"/>
            <p:cNvSpPr/>
            <p:nvPr/>
          </p:nvSpPr>
          <p:spPr>
            <a:xfrm>
              <a:off x="7297552" y="1119942"/>
              <a:ext cx="135609" cy="266405"/>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 name="Google Shape;491;p51"/>
            <p:cNvSpPr/>
            <p:nvPr/>
          </p:nvSpPr>
          <p:spPr>
            <a:xfrm>
              <a:off x="7309787" y="1745656"/>
              <a:ext cx="93295" cy="72283"/>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 name="Google Shape;492;p51"/>
            <p:cNvSpPr/>
            <p:nvPr/>
          </p:nvSpPr>
          <p:spPr>
            <a:xfrm>
              <a:off x="7310617" y="1769417"/>
              <a:ext cx="92899" cy="4845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 name="Google Shape;493;p51"/>
            <p:cNvSpPr/>
            <p:nvPr/>
          </p:nvSpPr>
          <p:spPr>
            <a:xfrm>
              <a:off x="7197828" y="1680648"/>
              <a:ext cx="93274" cy="69610"/>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51"/>
            <p:cNvSpPr/>
            <p:nvPr/>
          </p:nvSpPr>
          <p:spPr>
            <a:xfrm>
              <a:off x="7198064" y="1702707"/>
              <a:ext cx="92850" cy="4845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51"/>
            <p:cNvSpPr/>
            <p:nvPr/>
          </p:nvSpPr>
          <p:spPr>
            <a:xfrm>
              <a:off x="7221254" y="1360384"/>
              <a:ext cx="326700" cy="394943"/>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51"/>
            <p:cNvSpPr/>
            <p:nvPr/>
          </p:nvSpPr>
          <p:spPr>
            <a:xfrm>
              <a:off x="7417903" y="1095544"/>
              <a:ext cx="102781" cy="99997"/>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51"/>
            <p:cNvSpPr/>
            <p:nvPr/>
          </p:nvSpPr>
          <p:spPr>
            <a:xfrm>
              <a:off x="7381720" y="1109556"/>
              <a:ext cx="166775" cy="325513"/>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51"/>
            <p:cNvSpPr/>
            <p:nvPr/>
          </p:nvSpPr>
          <p:spPr>
            <a:xfrm>
              <a:off x="7413797" y="991818"/>
              <a:ext cx="110760" cy="134864"/>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51"/>
            <p:cNvSpPr/>
            <p:nvPr/>
          </p:nvSpPr>
          <p:spPr>
            <a:xfrm>
              <a:off x="7417935" y="980032"/>
              <a:ext cx="116886" cy="115512"/>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51"/>
            <p:cNvSpPr/>
            <p:nvPr/>
          </p:nvSpPr>
          <p:spPr>
            <a:xfrm>
              <a:off x="7364000" y="1109861"/>
              <a:ext cx="53839" cy="78361"/>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51"/>
            <p:cNvSpPr/>
            <p:nvPr/>
          </p:nvSpPr>
          <p:spPr>
            <a:xfrm>
              <a:off x="7794459" y="3551002"/>
              <a:ext cx="540508" cy="312148"/>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51"/>
            <p:cNvSpPr/>
            <p:nvPr/>
          </p:nvSpPr>
          <p:spPr>
            <a:xfrm>
              <a:off x="7824798" y="3491907"/>
              <a:ext cx="469764" cy="181297"/>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51"/>
            <p:cNvSpPr/>
            <p:nvPr/>
          </p:nvSpPr>
          <p:spPr>
            <a:xfrm>
              <a:off x="7794490" y="3623727"/>
              <a:ext cx="41046" cy="82625"/>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51"/>
            <p:cNvSpPr/>
            <p:nvPr/>
          </p:nvSpPr>
          <p:spPr>
            <a:xfrm>
              <a:off x="8298847" y="3624184"/>
              <a:ext cx="36096" cy="82168"/>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51"/>
            <p:cNvSpPr/>
            <p:nvPr/>
          </p:nvSpPr>
          <p:spPr>
            <a:xfrm>
              <a:off x="7842237" y="3535238"/>
              <a:ext cx="449908" cy="259679"/>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51"/>
            <p:cNvSpPr/>
            <p:nvPr/>
          </p:nvSpPr>
          <p:spPr>
            <a:xfrm>
              <a:off x="7815050" y="3673683"/>
              <a:ext cx="491482" cy="17632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51"/>
            <p:cNvSpPr/>
            <p:nvPr/>
          </p:nvSpPr>
          <p:spPr>
            <a:xfrm>
              <a:off x="7794490" y="3472184"/>
              <a:ext cx="540453" cy="312196"/>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51"/>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9" name="Google Shape;509;p51"/>
            <p:cNvSpPr/>
            <p:nvPr/>
          </p:nvSpPr>
          <p:spPr>
            <a:xfrm>
              <a:off x="7752377" y="3752957"/>
              <a:ext cx="148877" cy="85976"/>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51"/>
            <p:cNvSpPr/>
            <p:nvPr/>
          </p:nvSpPr>
          <p:spPr>
            <a:xfrm>
              <a:off x="7787483" y="3773138"/>
              <a:ext cx="113771" cy="106232"/>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51"/>
            <p:cNvSpPr/>
            <p:nvPr/>
          </p:nvSpPr>
          <p:spPr>
            <a:xfrm>
              <a:off x="7465892" y="3799784"/>
              <a:ext cx="344817" cy="254127"/>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51"/>
            <p:cNvSpPr/>
            <p:nvPr/>
          </p:nvSpPr>
          <p:spPr>
            <a:xfrm rot="-1801764">
              <a:off x="7461665" y="3958761"/>
              <a:ext cx="59345" cy="10271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51"/>
            <p:cNvSpPr/>
            <p:nvPr/>
          </p:nvSpPr>
          <p:spPr>
            <a:xfrm>
              <a:off x="8113340" y="4275363"/>
              <a:ext cx="345579" cy="199519"/>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51"/>
            <p:cNvSpPr/>
            <p:nvPr/>
          </p:nvSpPr>
          <p:spPr>
            <a:xfrm>
              <a:off x="8345604" y="3658605"/>
              <a:ext cx="79241" cy="172485"/>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p51"/>
            <p:cNvSpPr/>
            <p:nvPr/>
          </p:nvSpPr>
          <p:spPr>
            <a:xfrm>
              <a:off x="8356722" y="3587657"/>
              <a:ext cx="56961" cy="109603"/>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 name="Google Shape;516;p51"/>
            <p:cNvSpPr/>
            <p:nvPr/>
          </p:nvSpPr>
          <p:spPr>
            <a:xfrm>
              <a:off x="8165307" y="4346248"/>
              <a:ext cx="122882" cy="68919"/>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 name="Google Shape;517;p51"/>
            <p:cNvSpPr/>
            <p:nvPr/>
          </p:nvSpPr>
          <p:spPr>
            <a:xfrm>
              <a:off x="8165313" y="4357988"/>
              <a:ext cx="120815" cy="57407"/>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8" name="Google Shape;518;p51"/>
            <p:cNvSpPr/>
            <p:nvPr/>
          </p:nvSpPr>
          <p:spPr>
            <a:xfrm>
              <a:off x="8255166" y="4305930"/>
              <a:ext cx="122882" cy="68953"/>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9" name="Google Shape;519;p51"/>
            <p:cNvSpPr/>
            <p:nvPr/>
          </p:nvSpPr>
          <p:spPr>
            <a:xfrm>
              <a:off x="8255174" y="4317703"/>
              <a:ext cx="120815" cy="57407"/>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0" name="Google Shape;520;p51"/>
            <p:cNvSpPr/>
            <p:nvPr/>
          </p:nvSpPr>
          <p:spPr>
            <a:xfrm>
              <a:off x="8198325" y="3858200"/>
              <a:ext cx="179678" cy="507212"/>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1" name="Google Shape;521;p51"/>
            <p:cNvSpPr/>
            <p:nvPr/>
          </p:nvSpPr>
          <p:spPr>
            <a:xfrm>
              <a:off x="8224549" y="3442293"/>
              <a:ext cx="130417" cy="208730"/>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2" name="Google Shape;522;p51"/>
            <p:cNvSpPr/>
            <p:nvPr/>
          </p:nvSpPr>
          <p:spPr>
            <a:xfrm>
              <a:off x="8197056" y="3589895"/>
              <a:ext cx="200560" cy="332104"/>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3" name="Google Shape;523;p51"/>
            <p:cNvSpPr/>
            <p:nvPr/>
          </p:nvSpPr>
          <p:spPr>
            <a:xfrm>
              <a:off x="8000839" y="3631642"/>
              <a:ext cx="254644" cy="198374"/>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4" name="Google Shape;524;p51"/>
            <p:cNvSpPr/>
            <p:nvPr/>
          </p:nvSpPr>
          <p:spPr>
            <a:xfrm>
              <a:off x="8187055" y="3627341"/>
              <a:ext cx="77484" cy="113419"/>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51"/>
            <p:cNvSpPr/>
            <p:nvPr/>
          </p:nvSpPr>
          <p:spPr>
            <a:xfrm>
              <a:off x="8224358" y="3433131"/>
              <a:ext cx="126435" cy="139356"/>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26" name="Google Shape;526;p51"/>
            <p:cNvGrpSpPr/>
            <p:nvPr/>
          </p:nvGrpSpPr>
          <p:grpSpPr>
            <a:xfrm>
              <a:off x="6544681" y="927100"/>
              <a:ext cx="264550" cy="200503"/>
              <a:chOff x="6621095" y="1452181"/>
              <a:chExt cx="330893" cy="250785"/>
            </a:xfrm>
          </p:grpSpPr>
          <p:sp>
            <p:nvSpPr>
              <p:cNvPr id="527" name="Google Shape;527;p5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 name="Google Shape;528;p5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 name="Google Shape;529;p5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 name="Google Shape;530;p5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5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2" name="Google Shape;532;p51"/>
            <p:cNvGrpSpPr/>
            <p:nvPr/>
          </p:nvGrpSpPr>
          <p:grpSpPr>
            <a:xfrm>
              <a:off x="7210360" y="1314224"/>
              <a:ext cx="264550" cy="200503"/>
              <a:chOff x="6621095" y="1452181"/>
              <a:chExt cx="330893" cy="250785"/>
            </a:xfrm>
          </p:grpSpPr>
          <p:sp>
            <p:nvSpPr>
              <p:cNvPr id="533" name="Google Shape;533;p5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5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5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5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5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38" name="Google Shape;538;p51"/>
            <p:cNvSpPr/>
            <p:nvPr/>
          </p:nvSpPr>
          <p:spPr>
            <a:xfrm>
              <a:off x="7451033" y="1163186"/>
              <a:ext cx="126280" cy="353110"/>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51"/>
            <p:cNvSpPr/>
            <p:nvPr/>
          </p:nvSpPr>
          <p:spPr>
            <a:xfrm>
              <a:off x="7509451" y="1160411"/>
              <a:ext cx="72725" cy="98625"/>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40" name="Google Shape;540;p51"/>
            <p:cNvGrpSpPr/>
            <p:nvPr/>
          </p:nvGrpSpPr>
          <p:grpSpPr>
            <a:xfrm flipH="1">
              <a:off x="8183211" y="2407472"/>
              <a:ext cx="780359" cy="1195999"/>
              <a:chOff x="3975528" y="3303922"/>
              <a:chExt cx="780359" cy="1195999"/>
            </a:xfrm>
          </p:grpSpPr>
          <p:sp>
            <p:nvSpPr>
              <p:cNvPr id="541" name="Google Shape;541;p51"/>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51"/>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51"/>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5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5" name="Google Shape;545;p51"/>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6" name="Google Shape;546;p51"/>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7" name="Google Shape;547;p51"/>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8" name="Google Shape;548;p5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9" name="Google Shape;549;p51"/>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0" name="Google Shape;550;p51"/>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1" name="Google Shape;551;p51"/>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2" name="Google Shape;552;p51"/>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5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51"/>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51"/>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51"/>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51"/>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51"/>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51"/>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51"/>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51"/>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51"/>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51"/>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51"/>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51"/>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51"/>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67" name="Google Shape;567;p51"/>
              <p:cNvGrpSpPr/>
              <p:nvPr/>
            </p:nvGrpSpPr>
            <p:grpSpPr>
              <a:xfrm flipH="1">
                <a:off x="4321769" y="3621401"/>
                <a:ext cx="239005" cy="181217"/>
                <a:chOff x="6621095" y="1452181"/>
                <a:chExt cx="330893" cy="250785"/>
              </a:xfrm>
            </p:grpSpPr>
            <p:sp>
              <p:nvSpPr>
                <p:cNvPr id="568" name="Google Shape;568;p51"/>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51"/>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51"/>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51"/>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51"/>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73" name="Google Shape;573;p51"/>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51"/>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575" name="Google Shape;575;p51"/>
          <p:cNvSpPr txBox="1"/>
          <p:nvPr>
            <p:ph type="ctrTitle"/>
          </p:nvPr>
        </p:nvSpPr>
        <p:spPr>
          <a:xfrm>
            <a:off x="730454" y="1646143"/>
            <a:ext cx="3940019" cy="14163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4800"/>
              <a:buNone/>
            </a:pPr>
            <a:br>
              <a:rPr lang="tr" sz="5400">
                <a:solidFill>
                  <a:srgbClr val="741B47"/>
                </a:solidFill>
                <a:latin typeface="Raleway Medium"/>
                <a:ea typeface="Raleway Medium"/>
                <a:cs typeface="Raleway Medium"/>
                <a:sym typeface="Raleway Medium"/>
              </a:rPr>
            </a:br>
            <a:r>
              <a:rPr lang="tr" sz="7200">
                <a:solidFill>
                  <a:srgbClr val="741B47"/>
                </a:solidFill>
                <a:latin typeface="Raleway Medium"/>
                <a:ea typeface="Raleway Medium"/>
                <a:cs typeface="Raleway Medium"/>
                <a:sym typeface="Raleway Medium"/>
              </a:rPr>
              <a:t>Scrum</a:t>
            </a:r>
            <a:endParaRPr sz="7200">
              <a:solidFill>
                <a:srgbClr val="741B47"/>
              </a:solidFill>
              <a:latin typeface="Raleway Medium"/>
              <a:ea typeface="Raleway Medium"/>
              <a:cs typeface="Raleway Medium"/>
              <a:sym typeface="Raleway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5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581" name="Google Shape;581;p52"/>
          <p:cNvSpPr txBox="1"/>
          <p:nvPr>
            <p:ph type="title"/>
          </p:nvPr>
        </p:nvSpPr>
        <p:spPr>
          <a:xfrm>
            <a:off x="431800" y="173800"/>
            <a:ext cx="5640900" cy="626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800"/>
              <a:buNone/>
            </a:pPr>
            <a:r>
              <a:rPr lang="tr">
                <a:solidFill>
                  <a:srgbClr val="741B47"/>
                </a:solidFill>
                <a:latin typeface="Raleway Medium"/>
                <a:ea typeface="Raleway Medium"/>
                <a:cs typeface="Raleway Medium"/>
                <a:sym typeface="Raleway Medium"/>
              </a:rPr>
              <a:t>Table of Contents</a:t>
            </a:r>
            <a:endParaRPr>
              <a:solidFill>
                <a:srgbClr val="419DD3"/>
              </a:solidFill>
            </a:endParaRPr>
          </a:p>
        </p:txBody>
      </p:sp>
      <p:pic>
        <p:nvPicPr>
          <p:cNvPr id="582" name="Google Shape;582;p52"/>
          <p:cNvPicPr preferRelativeResize="0"/>
          <p:nvPr/>
        </p:nvPicPr>
        <p:blipFill rotWithShape="1">
          <a:blip r:embed="rId3">
            <a:alphaModFix/>
          </a:blip>
          <a:srcRect b="0" l="0" r="0" t="0"/>
          <a:stretch/>
        </p:blipFill>
        <p:spPr>
          <a:xfrm>
            <a:off x="6701267" y="1146463"/>
            <a:ext cx="2184400" cy="3637026"/>
          </a:xfrm>
          <a:prstGeom prst="rect">
            <a:avLst/>
          </a:prstGeom>
          <a:noFill/>
          <a:ln>
            <a:noFill/>
          </a:ln>
        </p:spPr>
      </p:pic>
      <p:sp>
        <p:nvSpPr>
          <p:cNvPr id="583" name="Google Shape;583;p52"/>
          <p:cNvSpPr txBox="1"/>
          <p:nvPr/>
        </p:nvSpPr>
        <p:spPr>
          <a:xfrm>
            <a:off x="533998" y="1492910"/>
            <a:ext cx="7842300" cy="2529900"/>
          </a:xfrm>
          <a:prstGeom prst="rect">
            <a:avLst/>
          </a:prstGeom>
          <a:noFill/>
          <a:ln>
            <a:noFill/>
          </a:ln>
        </p:spPr>
        <p:txBody>
          <a:bodyPr anchorCtr="0" anchor="t" bIns="0" lIns="0" spcFirstLastPara="1" rIns="0" wrap="square" tIns="0">
            <a:noAutofit/>
          </a:bodyPr>
          <a:lstStyle/>
          <a:p>
            <a:pPr indent="-419100" lvl="0" marL="457200" marR="0" rtl="0" algn="l">
              <a:lnSpc>
                <a:spcPct val="80000"/>
              </a:lnSpc>
              <a:spcBef>
                <a:spcPts val="0"/>
              </a:spcBef>
              <a:spcAft>
                <a:spcPts val="0"/>
              </a:spcAft>
              <a:buClr>
                <a:srgbClr val="741B47"/>
              </a:buClr>
              <a:buSzPts val="3000"/>
              <a:buFont typeface="Raleway"/>
              <a:buChar char="▶"/>
            </a:pPr>
            <a:r>
              <a:rPr b="0" i="0" lang="tr" sz="4000" u="none" cap="none" strike="noStrike">
                <a:solidFill>
                  <a:srgbClr val="741B47"/>
                </a:solidFill>
                <a:latin typeface="Raleway Medium"/>
                <a:ea typeface="Raleway Medium"/>
                <a:cs typeface="Raleway Medium"/>
                <a:sym typeface="Raleway Medium"/>
              </a:rPr>
              <a:t>Sprint Concept</a:t>
            </a:r>
            <a:endParaRPr b="0" i="0" sz="4000" u="none" cap="none" strike="noStrike">
              <a:solidFill>
                <a:srgbClr val="741B47"/>
              </a:solidFill>
              <a:latin typeface="Raleway Medium"/>
              <a:ea typeface="Raleway Medium"/>
              <a:cs typeface="Raleway Medium"/>
              <a:sym typeface="Raleway Medium"/>
            </a:endParaRPr>
          </a:p>
          <a:p>
            <a:pPr indent="0" lvl="0" marL="457200" marR="0" rtl="0" algn="l">
              <a:lnSpc>
                <a:spcPct val="80000"/>
              </a:lnSpc>
              <a:spcBef>
                <a:spcPts val="0"/>
              </a:spcBef>
              <a:spcAft>
                <a:spcPts val="0"/>
              </a:spcAft>
              <a:buClr>
                <a:srgbClr val="000000"/>
              </a:buClr>
              <a:buSzPts val="1200"/>
              <a:buFont typeface="Arial"/>
              <a:buNone/>
            </a:pPr>
            <a:r>
              <a:t/>
            </a:r>
            <a:endParaRPr b="0" i="0" sz="1200" u="none" cap="none" strike="noStrike">
              <a:solidFill>
                <a:srgbClr val="741B47"/>
              </a:solidFill>
              <a:latin typeface="Raleway Medium"/>
              <a:ea typeface="Raleway Medium"/>
              <a:cs typeface="Raleway Medium"/>
              <a:sym typeface="Raleway Medium"/>
            </a:endParaRPr>
          </a:p>
          <a:p>
            <a:pPr indent="-419100" lvl="0" marL="457200" marR="0" rtl="0" algn="l">
              <a:lnSpc>
                <a:spcPct val="80000"/>
              </a:lnSpc>
              <a:spcBef>
                <a:spcPts val="0"/>
              </a:spcBef>
              <a:spcAft>
                <a:spcPts val="0"/>
              </a:spcAft>
              <a:buClr>
                <a:srgbClr val="741B47"/>
              </a:buClr>
              <a:buSzPts val="3000"/>
              <a:buFont typeface="Raleway Medium"/>
              <a:buChar char="▶"/>
            </a:pPr>
            <a:r>
              <a:rPr b="0" i="0" lang="tr" sz="4000" u="none" cap="none" strike="noStrike">
                <a:solidFill>
                  <a:srgbClr val="741B47"/>
                </a:solidFill>
                <a:latin typeface="Raleway Medium"/>
                <a:ea typeface="Raleway Medium"/>
                <a:cs typeface="Raleway Medium"/>
                <a:sym typeface="Raleway Medium"/>
              </a:rPr>
              <a:t>Scrum Roles</a:t>
            </a:r>
            <a:endParaRPr b="0" i="0" sz="4000" u="none" cap="none" strike="noStrike">
              <a:solidFill>
                <a:srgbClr val="741B47"/>
              </a:solidFill>
              <a:latin typeface="Raleway Medium"/>
              <a:ea typeface="Raleway Medium"/>
              <a:cs typeface="Raleway Medium"/>
              <a:sym typeface="Raleway Medium"/>
            </a:endParaRPr>
          </a:p>
          <a:p>
            <a:pPr indent="0" lvl="0" marL="457200" marR="0" rtl="0" algn="l">
              <a:lnSpc>
                <a:spcPct val="80000"/>
              </a:lnSpc>
              <a:spcBef>
                <a:spcPts val="0"/>
              </a:spcBef>
              <a:spcAft>
                <a:spcPts val="0"/>
              </a:spcAft>
              <a:buClr>
                <a:srgbClr val="000000"/>
              </a:buClr>
              <a:buSzPts val="1200"/>
              <a:buFont typeface="Arial"/>
              <a:buNone/>
            </a:pPr>
            <a:r>
              <a:t/>
            </a:r>
            <a:endParaRPr b="0" i="0" sz="1200" u="none" cap="none" strike="noStrike">
              <a:solidFill>
                <a:srgbClr val="741B47"/>
              </a:solidFill>
              <a:latin typeface="Raleway Medium"/>
              <a:ea typeface="Raleway Medium"/>
              <a:cs typeface="Raleway Medium"/>
              <a:sym typeface="Raleway Medium"/>
            </a:endParaRPr>
          </a:p>
          <a:p>
            <a:pPr indent="-419100" lvl="0" marL="457200" marR="0" rtl="0" algn="l">
              <a:lnSpc>
                <a:spcPct val="80000"/>
              </a:lnSpc>
              <a:spcBef>
                <a:spcPts val="0"/>
              </a:spcBef>
              <a:spcAft>
                <a:spcPts val="0"/>
              </a:spcAft>
              <a:buClr>
                <a:srgbClr val="741B47"/>
              </a:buClr>
              <a:buSzPts val="3000"/>
              <a:buFont typeface="Raleway"/>
              <a:buChar char="▶"/>
            </a:pPr>
            <a:r>
              <a:rPr b="0" i="0" lang="tr" sz="4000" u="none" cap="none" strike="noStrike">
                <a:solidFill>
                  <a:srgbClr val="741B47"/>
                </a:solidFill>
                <a:latin typeface="Raleway Medium"/>
                <a:ea typeface="Raleway Medium"/>
                <a:cs typeface="Raleway Medium"/>
                <a:sym typeface="Raleway Medium"/>
              </a:rPr>
              <a:t>Epic, User Story and Task</a:t>
            </a:r>
            <a:endParaRPr b="0" i="0" sz="4000" u="none" cap="none" strike="noStrike">
              <a:solidFill>
                <a:srgbClr val="741B47"/>
              </a:solidFill>
              <a:latin typeface="Raleway Medium"/>
              <a:ea typeface="Raleway Medium"/>
              <a:cs typeface="Raleway Medium"/>
              <a:sym typeface="Raleway Medium"/>
            </a:endParaRPr>
          </a:p>
          <a:p>
            <a:pPr indent="0" lvl="0" marL="457200" marR="0" rtl="0" algn="l">
              <a:lnSpc>
                <a:spcPct val="80000"/>
              </a:lnSpc>
              <a:spcBef>
                <a:spcPts val="0"/>
              </a:spcBef>
              <a:spcAft>
                <a:spcPts val="0"/>
              </a:spcAft>
              <a:buClr>
                <a:srgbClr val="000000"/>
              </a:buClr>
              <a:buSzPts val="1200"/>
              <a:buFont typeface="Arial"/>
              <a:buNone/>
            </a:pPr>
            <a:r>
              <a:t/>
            </a:r>
            <a:endParaRPr b="0" i="0" sz="1200" u="none" cap="none" strike="noStrike">
              <a:solidFill>
                <a:srgbClr val="741B47"/>
              </a:solidFill>
              <a:latin typeface="Raleway Medium"/>
              <a:ea typeface="Raleway Medium"/>
              <a:cs typeface="Raleway Medium"/>
              <a:sym typeface="Raleway Medium"/>
            </a:endParaRPr>
          </a:p>
          <a:p>
            <a:pPr indent="-419100" lvl="0" marL="457200" marR="0" rtl="0" algn="l">
              <a:lnSpc>
                <a:spcPct val="80000"/>
              </a:lnSpc>
              <a:spcBef>
                <a:spcPts val="0"/>
              </a:spcBef>
              <a:spcAft>
                <a:spcPts val="0"/>
              </a:spcAft>
              <a:buClr>
                <a:srgbClr val="741B47"/>
              </a:buClr>
              <a:buSzPts val="3000"/>
              <a:buFont typeface="Raleway"/>
              <a:buChar char="▶"/>
            </a:pPr>
            <a:r>
              <a:rPr b="0" i="0" lang="tr" sz="4000" u="none" cap="none" strike="noStrike">
                <a:solidFill>
                  <a:srgbClr val="741B47"/>
                </a:solidFill>
                <a:latin typeface="Raleway Medium"/>
                <a:ea typeface="Raleway Medium"/>
                <a:cs typeface="Raleway Medium"/>
                <a:sym typeface="Raleway Medium"/>
              </a:rPr>
              <a:t>Scrum Artifacts</a:t>
            </a:r>
            <a:endParaRPr b="0" i="0" sz="4000" u="none" cap="none" strike="noStrike">
              <a:solidFill>
                <a:srgbClr val="741B47"/>
              </a:solidFill>
              <a:latin typeface="Raleway Medium"/>
              <a:ea typeface="Raleway Medium"/>
              <a:cs typeface="Raleway Medium"/>
              <a:sym typeface="Raleway Medium"/>
            </a:endParaRPr>
          </a:p>
          <a:p>
            <a:pPr indent="0" lvl="0" marL="0" marR="0" rtl="0" algn="l">
              <a:lnSpc>
                <a:spcPct val="80000"/>
              </a:lnSpc>
              <a:spcBef>
                <a:spcPts val="0"/>
              </a:spcBef>
              <a:spcAft>
                <a:spcPts val="0"/>
              </a:spcAft>
              <a:buClr>
                <a:srgbClr val="000000"/>
              </a:buClr>
              <a:buSzPts val="1200"/>
              <a:buFont typeface="Arial"/>
              <a:buNone/>
            </a:pPr>
            <a:r>
              <a:t/>
            </a:r>
            <a:endParaRPr b="0" i="0" sz="1200" u="none" cap="none" strike="noStrike">
              <a:solidFill>
                <a:srgbClr val="741B47"/>
              </a:solidFill>
              <a:latin typeface="Raleway Medium"/>
              <a:ea typeface="Raleway Medium"/>
              <a:cs typeface="Raleway Medium"/>
              <a:sym typeface="Raleway Medium"/>
            </a:endParaRPr>
          </a:p>
          <a:p>
            <a:pPr indent="-419100" lvl="0" marL="457200" marR="0" rtl="0" algn="l">
              <a:lnSpc>
                <a:spcPct val="80000"/>
              </a:lnSpc>
              <a:spcBef>
                <a:spcPts val="0"/>
              </a:spcBef>
              <a:spcAft>
                <a:spcPts val="0"/>
              </a:spcAft>
              <a:buClr>
                <a:srgbClr val="741B47"/>
              </a:buClr>
              <a:buSzPts val="3000"/>
              <a:buFont typeface="Raleway Medium"/>
              <a:buChar char="▶"/>
            </a:pPr>
            <a:r>
              <a:rPr b="0" i="0" lang="tr" sz="4000" u="none" cap="none" strike="noStrike">
                <a:solidFill>
                  <a:srgbClr val="741B47"/>
                </a:solidFill>
                <a:latin typeface="Raleway Medium"/>
                <a:ea typeface="Raleway Medium"/>
                <a:cs typeface="Raleway Medium"/>
                <a:sym typeface="Raleway Medium"/>
              </a:rPr>
              <a:t>Scrum Ceremonies</a:t>
            </a:r>
            <a:endParaRPr b="0" i="0" sz="4000" u="none" cap="none" strike="noStrike">
              <a:solidFill>
                <a:srgbClr val="741B47"/>
              </a:solidFill>
              <a:latin typeface="Raleway Medium"/>
              <a:ea typeface="Raleway Medium"/>
              <a:cs typeface="Raleway Medium"/>
              <a:sym typeface="Raleway Medium"/>
            </a:endParaRPr>
          </a:p>
          <a:p>
            <a:pPr indent="0" lvl="0" marL="457200" marR="0" rtl="0" algn="l">
              <a:lnSpc>
                <a:spcPct val="80000"/>
              </a:lnSpc>
              <a:spcBef>
                <a:spcPts val="0"/>
              </a:spcBef>
              <a:spcAft>
                <a:spcPts val="0"/>
              </a:spcAft>
              <a:buClr>
                <a:srgbClr val="000000"/>
              </a:buClr>
              <a:buSzPts val="4000"/>
              <a:buFont typeface="Arial"/>
              <a:buNone/>
            </a:pPr>
            <a:r>
              <a:t/>
            </a:r>
            <a:endParaRPr b="0" i="0" sz="4000" u="none" cap="none" strike="noStrike">
              <a:solidFill>
                <a:srgbClr val="741B47"/>
              </a:solidFill>
              <a:latin typeface="Raleway Medium"/>
              <a:ea typeface="Raleway Medium"/>
              <a:cs typeface="Raleway Medium"/>
              <a:sym typeface="Raleway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589" name="Google Shape;589;p53"/>
          <p:cNvSpPr txBox="1"/>
          <p:nvPr/>
        </p:nvSpPr>
        <p:spPr>
          <a:xfrm>
            <a:off x="431799" y="173800"/>
            <a:ext cx="6398491"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Sprint Concept</a:t>
            </a:r>
            <a:endParaRPr b="0" i="0" sz="4000" u="none" cap="none" strike="noStrike">
              <a:solidFill>
                <a:srgbClr val="741B47"/>
              </a:solidFill>
              <a:latin typeface="Raleway Medium"/>
              <a:ea typeface="Raleway Medium"/>
              <a:cs typeface="Raleway Medium"/>
              <a:sym typeface="Raleway Medium"/>
            </a:endParaRPr>
          </a:p>
        </p:txBody>
      </p:sp>
      <p:pic>
        <p:nvPicPr>
          <p:cNvPr id="590" name="Google Shape;590;p53"/>
          <p:cNvPicPr preferRelativeResize="0"/>
          <p:nvPr/>
        </p:nvPicPr>
        <p:blipFill rotWithShape="1">
          <a:blip r:embed="rId3">
            <a:alphaModFix/>
          </a:blip>
          <a:srcRect b="0" l="0" r="0" t="0"/>
          <a:stretch/>
        </p:blipFill>
        <p:spPr>
          <a:xfrm>
            <a:off x="796622" y="718237"/>
            <a:ext cx="7737776" cy="4096217"/>
          </a:xfrm>
          <a:prstGeom prst="rect">
            <a:avLst/>
          </a:prstGeom>
          <a:noFill/>
          <a:ln>
            <a:noFill/>
          </a:ln>
        </p:spPr>
      </p:pic>
      <p:sp>
        <p:nvSpPr>
          <p:cNvPr id="591" name="Google Shape;591;p53"/>
          <p:cNvSpPr txBox="1"/>
          <p:nvPr/>
        </p:nvSpPr>
        <p:spPr>
          <a:xfrm>
            <a:off x="681995" y="893618"/>
            <a:ext cx="225830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1" lang="tr" sz="1400" u="sng" cap="none" strike="noStrike">
                <a:solidFill>
                  <a:srgbClr val="000000"/>
                </a:solidFill>
                <a:latin typeface="Arial"/>
                <a:ea typeface="Arial"/>
                <a:cs typeface="Arial"/>
                <a:sym typeface="Arial"/>
              </a:rPr>
              <a:t>The Scrum Framework</a:t>
            </a:r>
            <a:endParaRPr b="1" i="1" sz="1400" u="sng"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5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597" name="Google Shape;597;p54"/>
          <p:cNvSpPr txBox="1"/>
          <p:nvPr/>
        </p:nvSpPr>
        <p:spPr>
          <a:xfrm>
            <a:off x="431799" y="173800"/>
            <a:ext cx="6398491"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Scrum Roles</a:t>
            </a:r>
            <a:endParaRPr b="0" i="0" sz="4000" u="none" cap="none" strike="noStrike">
              <a:solidFill>
                <a:srgbClr val="741B47"/>
              </a:solidFill>
              <a:latin typeface="Raleway Medium"/>
              <a:ea typeface="Raleway Medium"/>
              <a:cs typeface="Raleway Medium"/>
              <a:sym typeface="Raleway Medium"/>
            </a:endParaRPr>
          </a:p>
        </p:txBody>
      </p:sp>
      <p:pic>
        <p:nvPicPr>
          <p:cNvPr id="598" name="Google Shape;598;p54"/>
          <p:cNvPicPr preferRelativeResize="0"/>
          <p:nvPr/>
        </p:nvPicPr>
        <p:blipFill rotWithShape="1">
          <a:blip r:embed="rId3">
            <a:alphaModFix/>
          </a:blip>
          <a:srcRect b="0" l="0" r="0" t="0"/>
          <a:stretch/>
        </p:blipFill>
        <p:spPr>
          <a:xfrm>
            <a:off x="2187200" y="968000"/>
            <a:ext cx="4106149" cy="4089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55"/>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604" name="Google Shape;604;p55"/>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Product Owner</a:t>
            </a:r>
            <a:endParaRPr b="0" i="0" sz="4000" u="none" cap="none" strike="noStrike">
              <a:solidFill>
                <a:srgbClr val="741B47"/>
              </a:solidFill>
              <a:latin typeface="Raleway Medium"/>
              <a:ea typeface="Raleway Medium"/>
              <a:cs typeface="Raleway Medium"/>
              <a:sym typeface="Raleway Medium"/>
            </a:endParaRPr>
          </a:p>
        </p:txBody>
      </p:sp>
      <p:pic>
        <p:nvPicPr>
          <p:cNvPr id="605" name="Google Shape;605;p55"/>
          <p:cNvPicPr preferRelativeResize="0"/>
          <p:nvPr/>
        </p:nvPicPr>
        <p:blipFill rotWithShape="1">
          <a:blip r:embed="rId3">
            <a:alphaModFix/>
          </a:blip>
          <a:srcRect b="53362" l="0" r="62182" t="0"/>
          <a:stretch/>
        </p:blipFill>
        <p:spPr>
          <a:xfrm>
            <a:off x="278675" y="1240903"/>
            <a:ext cx="2325225" cy="2856100"/>
          </a:xfrm>
          <a:prstGeom prst="rect">
            <a:avLst/>
          </a:prstGeom>
          <a:noFill/>
          <a:ln>
            <a:noFill/>
          </a:ln>
        </p:spPr>
      </p:pic>
      <p:sp>
        <p:nvSpPr>
          <p:cNvPr id="606" name="Google Shape;606;p55"/>
          <p:cNvSpPr txBox="1"/>
          <p:nvPr/>
        </p:nvSpPr>
        <p:spPr>
          <a:xfrm>
            <a:off x="3211275" y="1163400"/>
            <a:ext cx="5082600" cy="2685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Business representative </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Represents stakeholders </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Voice of the customer</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Works together with stakeholders </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Prioritizes the product backlog</a:t>
            </a:r>
            <a:endParaRPr b="1" i="0" sz="1800" u="none" cap="none" strike="noStrike">
              <a:solidFill>
                <a:schemeClr val="accent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5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612" name="Google Shape;612;p56"/>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Scrum Master</a:t>
            </a:r>
            <a:endParaRPr b="0" i="0" sz="4000" u="none" cap="none" strike="noStrike">
              <a:solidFill>
                <a:srgbClr val="741B47"/>
              </a:solidFill>
              <a:latin typeface="Raleway Medium"/>
              <a:ea typeface="Raleway Medium"/>
              <a:cs typeface="Raleway Medium"/>
              <a:sym typeface="Raleway Medium"/>
            </a:endParaRPr>
          </a:p>
        </p:txBody>
      </p:sp>
      <p:sp>
        <p:nvSpPr>
          <p:cNvPr id="613" name="Google Shape;613;p56"/>
          <p:cNvSpPr txBox="1"/>
          <p:nvPr/>
        </p:nvSpPr>
        <p:spPr>
          <a:xfrm>
            <a:off x="3211275" y="1506300"/>
            <a:ext cx="5629200" cy="225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Coaches the team</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Clears any obstacles</a:t>
            </a:r>
            <a:r>
              <a:rPr b="1" i="0" lang="tr" sz="1800" u="none" cap="none" strike="noStrike">
                <a:solidFill>
                  <a:schemeClr val="accent3"/>
                </a:solidFill>
                <a:highlight>
                  <a:srgbClr val="FFFFFF"/>
                </a:highlight>
                <a:latin typeface="Arial"/>
                <a:ea typeface="Arial"/>
                <a:cs typeface="Arial"/>
                <a:sym typeface="Arial"/>
              </a:rPr>
              <a:t> </a:t>
            </a:r>
            <a:r>
              <a:rPr b="1" i="0" lang="tr" sz="1800" u="none" cap="none" strike="noStrike">
                <a:solidFill>
                  <a:schemeClr val="accent2"/>
                </a:solidFill>
                <a:highlight>
                  <a:srgbClr val="FFFFFF"/>
                </a:highlight>
                <a:latin typeface="Arial"/>
                <a:ea typeface="Arial"/>
                <a:cs typeface="Arial"/>
                <a:sym typeface="Arial"/>
              </a:rPr>
              <a:t>encountered </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Helps team members focus on what they do</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Ensures that the team is working properly</a:t>
            </a:r>
            <a:endParaRPr b="1" i="0" sz="1800" u="none" cap="none" strike="noStrike">
              <a:solidFill>
                <a:schemeClr val="accent2"/>
              </a:solidFill>
              <a:latin typeface="Arial"/>
              <a:ea typeface="Arial"/>
              <a:cs typeface="Arial"/>
              <a:sym typeface="Arial"/>
            </a:endParaRPr>
          </a:p>
        </p:txBody>
      </p:sp>
      <p:pic>
        <p:nvPicPr>
          <p:cNvPr id="614" name="Google Shape;614;p56"/>
          <p:cNvPicPr preferRelativeResize="0"/>
          <p:nvPr/>
        </p:nvPicPr>
        <p:blipFill rotWithShape="1">
          <a:blip r:embed="rId3">
            <a:alphaModFix/>
          </a:blip>
          <a:srcRect b="54497" l="50597" r="0" t="0"/>
          <a:stretch/>
        </p:blipFill>
        <p:spPr>
          <a:xfrm>
            <a:off x="257175" y="1260875"/>
            <a:ext cx="2857874" cy="26217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57"/>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pic>
        <p:nvPicPr>
          <p:cNvPr id="620" name="Google Shape;620;p57"/>
          <p:cNvPicPr preferRelativeResize="0"/>
          <p:nvPr/>
        </p:nvPicPr>
        <p:blipFill rotWithShape="1">
          <a:blip r:embed="rId3">
            <a:alphaModFix/>
          </a:blip>
          <a:srcRect b="3610" l="12986" r="2079" t="27887"/>
          <a:stretch/>
        </p:blipFill>
        <p:spPr>
          <a:xfrm>
            <a:off x="1037425" y="1046975"/>
            <a:ext cx="7069149" cy="3049549"/>
          </a:xfrm>
          <a:prstGeom prst="rect">
            <a:avLst/>
          </a:prstGeom>
          <a:noFill/>
          <a:ln>
            <a:noFill/>
          </a:ln>
        </p:spPr>
      </p:pic>
      <p:sp>
        <p:nvSpPr>
          <p:cNvPr id="621" name="Google Shape;621;p57"/>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Scrum Master</a:t>
            </a:r>
            <a:endParaRPr b="0" i="0" sz="4000" u="none" cap="none" strike="noStrike">
              <a:solidFill>
                <a:srgbClr val="741B47"/>
              </a:solidFill>
              <a:latin typeface="Raleway Medium"/>
              <a:ea typeface="Raleway Medium"/>
              <a:cs typeface="Raleway Medium"/>
              <a:sym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5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627" name="Google Shape;627;p58"/>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Development Team</a:t>
            </a:r>
            <a:endParaRPr b="0" i="0" sz="4000" u="none" cap="none" strike="noStrike">
              <a:solidFill>
                <a:srgbClr val="741B47"/>
              </a:solidFill>
              <a:latin typeface="Raleway Medium"/>
              <a:ea typeface="Raleway Medium"/>
              <a:cs typeface="Raleway Medium"/>
              <a:sym typeface="Raleway Medium"/>
            </a:endParaRPr>
          </a:p>
        </p:txBody>
      </p:sp>
      <p:sp>
        <p:nvSpPr>
          <p:cNvPr id="628" name="Google Shape;628;p58"/>
          <p:cNvSpPr txBox="1"/>
          <p:nvPr/>
        </p:nvSpPr>
        <p:spPr>
          <a:xfrm>
            <a:off x="5623625" y="2228600"/>
            <a:ext cx="3121500" cy="123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Consists of 3-9 people</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Performs daily tasks</a:t>
            </a:r>
            <a:endParaRPr b="1" i="0" sz="1800" u="none" cap="none" strike="noStrike">
              <a:solidFill>
                <a:schemeClr val="accent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latin typeface="Arial"/>
              <a:ea typeface="Arial"/>
              <a:cs typeface="Arial"/>
              <a:sym typeface="Arial"/>
            </a:endParaRPr>
          </a:p>
        </p:txBody>
      </p:sp>
      <p:pic>
        <p:nvPicPr>
          <p:cNvPr id="629" name="Google Shape;629;p58"/>
          <p:cNvPicPr preferRelativeResize="0"/>
          <p:nvPr/>
        </p:nvPicPr>
        <p:blipFill rotWithShape="1">
          <a:blip r:embed="rId3">
            <a:alphaModFix/>
          </a:blip>
          <a:srcRect b="0" l="0" r="0" t="49692"/>
          <a:stretch/>
        </p:blipFill>
        <p:spPr>
          <a:xfrm>
            <a:off x="398163" y="1701750"/>
            <a:ext cx="4828175" cy="2419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a:t>GÜNDEM</a:t>
            </a:r>
            <a:endParaRPr/>
          </a:p>
        </p:txBody>
      </p:sp>
      <p:sp>
        <p:nvSpPr>
          <p:cNvPr id="169" name="Google Shape;169;p32"/>
          <p:cNvSpPr txBox="1"/>
          <p:nvPr>
            <p:ph idx="1" type="subTitle"/>
          </p:nvPr>
        </p:nvSpPr>
        <p:spPr>
          <a:xfrm>
            <a:off x="311700" y="1152475"/>
            <a:ext cx="8520600" cy="3416400"/>
          </a:xfrm>
          <a:prstGeom prst="rect">
            <a:avLst/>
          </a:prstGeom>
        </p:spPr>
        <p:txBody>
          <a:bodyPr anchorCtr="0" anchor="t" bIns="91425" lIns="91425" spcFirstLastPara="1" rIns="91425" wrap="square" tIns="91425">
            <a:noAutofit/>
          </a:bodyPr>
          <a:lstStyle/>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Grup İsmi</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One-on-One Meeting için Calendly’den Randevu Alınması</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Path tercihlerinin Bildirilmesi </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a:t>
            </a:r>
            <a:r>
              <a:rPr lang="tr" sz="1450">
                <a:solidFill>
                  <a:srgbClr val="1D1C1D"/>
                </a:solidFill>
                <a:highlight>
                  <a:srgbClr val="F8F8F8"/>
                </a:highlight>
              </a:rPr>
              <a:t>HTML ve CSS</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AGILE</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450">
                <a:solidFill>
                  <a:srgbClr val="1D1C1D"/>
                </a:solidFill>
                <a:highlight>
                  <a:srgbClr val="F8F8F8"/>
                </a:highlight>
              </a:rPr>
              <a:t>-	Jira Software Kurulumu</a:t>
            </a:r>
            <a:endParaRPr sz="145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450">
                <a:solidFill>
                  <a:srgbClr val="1D1C1D"/>
                </a:solidFill>
                <a:highlight>
                  <a:srgbClr val="F8F8F8"/>
                </a:highlight>
              </a:rPr>
              <a:t>-	Python</a:t>
            </a:r>
            <a:endParaRPr sz="145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450">
                <a:solidFill>
                  <a:srgbClr val="1D1C1D"/>
                </a:solidFill>
                <a:highlight>
                  <a:srgbClr val="F8F8F8"/>
                </a:highlight>
              </a:rPr>
              <a:t>-	Linux</a:t>
            </a:r>
            <a:endParaRPr sz="1450">
              <a:solidFill>
                <a:srgbClr val="1D1C1D"/>
              </a:solidFill>
              <a:highlight>
                <a:srgbClr val="F8F8F8"/>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5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635" name="Google Shape;635;p59"/>
          <p:cNvSpPr txBox="1"/>
          <p:nvPr/>
        </p:nvSpPr>
        <p:spPr>
          <a:xfrm>
            <a:off x="431799" y="173800"/>
            <a:ext cx="7742383"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Epic, User Story and Task</a:t>
            </a:r>
            <a:endParaRPr b="0" i="0" sz="4000" u="none" cap="none" strike="noStrike">
              <a:solidFill>
                <a:srgbClr val="741B47"/>
              </a:solidFill>
              <a:latin typeface="Raleway Medium"/>
              <a:ea typeface="Raleway Medium"/>
              <a:cs typeface="Raleway Medium"/>
              <a:sym typeface="Raleway Medium"/>
            </a:endParaRPr>
          </a:p>
        </p:txBody>
      </p:sp>
      <p:pic>
        <p:nvPicPr>
          <p:cNvPr id="636" name="Google Shape;636;p59"/>
          <p:cNvPicPr preferRelativeResize="0"/>
          <p:nvPr/>
        </p:nvPicPr>
        <p:blipFill rotWithShape="1">
          <a:blip r:embed="rId3">
            <a:alphaModFix/>
          </a:blip>
          <a:srcRect b="0" l="0" r="0" t="0"/>
          <a:stretch/>
        </p:blipFill>
        <p:spPr>
          <a:xfrm>
            <a:off x="1466850" y="1116775"/>
            <a:ext cx="6210300" cy="3200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6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642" name="Google Shape;642;p60"/>
          <p:cNvSpPr txBox="1"/>
          <p:nvPr/>
        </p:nvSpPr>
        <p:spPr>
          <a:xfrm>
            <a:off x="431799" y="173800"/>
            <a:ext cx="7742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Epic</a:t>
            </a:r>
            <a:endParaRPr b="0" i="0" sz="4000" u="none" cap="none" strike="noStrike">
              <a:solidFill>
                <a:srgbClr val="741B47"/>
              </a:solidFill>
              <a:latin typeface="Raleway Medium"/>
              <a:ea typeface="Raleway Medium"/>
              <a:cs typeface="Raleway Medium"/>
              <a:sym typeface="Raleway Medium"/>
            </a:endParaRPr>
          </a:p>
        </p:txBody>
      </p:sp>
      <p:sp>
        <p:nvSpPr>
          <p:cNvPr id="643" name="Google Shape;643;p60"/>
          <p:cNvSpPr txBox="1"/>
          <p:nvPr/>
        </p:nvSpPr>
        <p:spPr>
          <a:xfrm>
            <a:off x="5626900" y="906600"/>
            <a:ext cx="3286200" cy="1189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A set of jobs that cannot be easily achieved in a single sprint.</a:t>
            </a:r>
            <a:endParaRPr b="1" i="0" sz="1800" u="none" cap="none" strike="noStrike">
              <a:solidFill>
                <a:schemeClr val="accent2"/>
              </a:solidFill>
              <a:latin typeface="Arial"/>
              <a:ea typeface="Arial"/>
              <a:cs typeface="Arial"/>
              <a:sym typeface="Arial"/>
            </a:endParaRPr>
          </a:p>
        </p:txBody>
      </p:sp>
      <p:pic>
        <p:nvPicPr>
          <p:cNvPr id="644" name="Google Shape;644;p60"/>
          <p:cNvPicPr preferRelativeResize="0"/>
          <p:nvPr/>
        </p:nvPicPr>
        <p:blipFill rotWithShape="1">
          <a:blip r:embed="rId3">
            <a:alphaModFix/>
          </a:blip>
          <a:srcRect b="0" l="0" r="0" t="0"/>
          <a:stretch/>
        </p:blipFill>
        <p:spPr>
          <a:xfrm>
            <a:off x="152400" y="3036076"/>
            <a:ext cx="8344225" cy="1848103"/>
          </a:xfrm>
          <a:prstGeom prst="rect">
            <a:avLst/>
          </a:prstGeom>
          <a:noFill/>
          <a:ln>
            <a:noFill/>
          </a:ln>
        </p:spPr>
      </p:pic>
      <p:pic>
        <p:nvPicPr>
          <p:cNvPr id="645" name="Google Shape;645;p60"/>
          <p:cNvPicPr preferRelativeResize="0"/>
          <p:nvPr/>
        </p:nvPicPr>
        <p:blipFill rotWithShape="1">
          <a:blip r:embed="rId4">
            <a:alphaModFix/>
          </a:blip>
          <a:srcRect b="0" l="0" r="0" t="0"/>
          <a:stretch/>
        </p:blipFill>
        <p:spPr>
          <a:xfrm>
            <a:off x="289325" y="638225"/>
            <a:ext cx="4652977" cy="2397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61"/>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651" name="Google Shape;651;p61"/>
          <p:cNvSpPr txBox="1"/>
          <p:nvPr/>
        </p:nvSpPr>
        <p:spPr>
          <a:xfrm>
            <a:off x="431799" y="173800"/>
            <a:ext cx="7742383"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User Story</a:t>
            </a:r>
            <a:endParaRPr b="0" i="0" sz="4000" u="none" cap="none" strike="noStrike">
              <a:solidFill>
                <a:srgbClr val="741B47"/>
              </a:solidFill>
              <a:latin typeface="Raleway Medium"/>
              <a:ea typeface="Raleway Medium"/>
              <a:cs typeface="Raleway Medium"/>
              <a:sym typeface="Raleway Medium"/>
            </a:endParaRPr>
          </a:p>
        </p:txBody>
      </p:sp>
      <p:sp>
        <p:nvSpPr>
          <p:cNvPr id="652" name="Google Shape;652;p61"/>
          <p:cNvSpPr txBox="1"/>
          <p:nvPr/>
        </p:nvSpPr>
        <p:spPr>
          <a:xfrm>
            <a:off x="5384100" y="791775"/>
            <a:ext cx="3683700" cy="1939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Describes a software feature from the customer’s perspective </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Includes the “</a:t>
            </a:r>
            <a:r>
              <a:rPr b="1" i="1" lang="tr" sz="1800" u="none" cap="none" strike="noStrike">
                <a:solidFill>
                  <a:schemeClr val="accent2"/>
                </a:solidFill>
                <a:highlight>
                  <a:srgbClr val="FFFFFF"/>
                </a:highlight>
                <a:latin typeface="Arial"/>
                <a:ea typeface="Arial"/>
                <a:cs typeface="Arial"/>
                <a:sym typeface="Arial"/>
              </a:rPr>
              <a:t>type of user”, “what they want”, </a:t>
            </a:r>
            <a:r>
              <a:rPr b="1" i="0" lang="tr" sz="1800" u="none" cap="none" strike="noStrike">
                <a:solidFill>
                  <a:schemeClr val="accent2"/>
                </a:solidFill>
                <a:highlight>
                  <a:srgbClr val="FFFFFF"/>
                </a:highlight>
                <a:latin typeface="Arial"/>
                <a:ea typeface="Arial"/>
                <a:cs typeface="Arial"/>
                <a:sym typeface="Arial"/>
              </a:rPr>
              <a:t>and</a:t>
            </a:r>
            <a:r>
              <a:rPr b="1" i="1" lang="tr" sz="1800" u="none" cap="none" strike="noStrike">
                <a:solidFill>
                  <a:schemeClr val="accent2"/>
                </a:solidFill>
                <a:highlight>
                  <a:srgbClr val="FFFFFF"/>
                </a:highlight>
                <a:latin typeface="Arial"/>
                <a:ea typeface="Arial"/>
                <a:cs typeface="Arial"/>
                <a:sym typeface="Arial"/>
              </a:rPr>
              <a:t> “why they want it”.</a:t>
            </a:r>
            <a:endParaRPr b="1" i="1" sz="1800" u="none" cap="none" strike="noStrike">
              <a:solidFill>
                <a:schemeClr val="accent2"/>
              </a:solidFill>
              <a:latin typeface="Arial"/>
              <a:ea typeface="Arial"/>
              <a:cs typeface="Arial"/>
              <a:sym typeface="Arial"/>
            </a:endParaRPr>
          </a:p>
        </p:txBody>
      </p:sp>
      <p:pic>
        <p:nvPicPr>
          <p:cNvPr id="653" name="Google Shape;653;p61"/>
          <p:cNvPicPr preferRelativeResize="0"/>
          <p:nvPr/>
        </p:nvPicPr>
        <p:blipFill rotWithShape="1">
          <a:blip r:embed="rId3">
            <a:alphaModFix/>
          </a:blip>
          <a:srcRect b="0" l="0" r="0" t="0"/>
          <a:stretch/>
        </p:blipFill>
        <p:spPr>
          <a:xfrm>
            <a:off x="53575" y="3190350"/>
            <a:ext cx="8722526" cy="1799025"/>
          </a:xfrm>
          <a:prstGeom prst="rect">
            <a:avLst/>
          </a:prstGeom>
          <a:noFill/>
          <a:ln>
            <a:noFill/>
          </a:ln>
        </p:spPr>
      </p:pic>
      <p:pic>
        <p:nvPicPr>
          <p:cNvPr id="654" name="Google Shape;654;p61"/>
          <p:cNvPicPr preferRelativeResize="0"/>
          <p:nvPr/>
        </p:nvPicPr>
        <p:blipFill rotWithShape="1">
          <a:blip r:embed="rId4">
            <a:alphaModFix/>
          </a:blip>
          <a:srcRect b="0" l="0" r="0" t="0"/>
          <a:stretch/>
        </p:blipFill>
        <p:spPr>
          <a:xfrm>
            <a:off x="289325" y="638225"/>
            <a:ext cx="4652977" cy="2397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62"/>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pic>
        <p:nvPicPr>
          <p:cNvPr id="660" name="Google Shape;660;p62"/>
          <p:cNvPicPr preferRelativeResize="0"/>
          <p:nvPr/>
        </p:nvPicPr>
        <p:blipFill rotWithShape="1">
          <a:blip r:embed="rId3">
            <a:alphaModFix/>
          </a:blip>
          <a:srcRect b="0" l="0" r="0" t="0"/>
          <a:stretch/>
        </p:blipFill>
        <p:spPr>
          <a:xfrm>
            <a:off x="637331" y="1033603"/>
            <a:ext cx="7011186" cy="2563635"/>
          </a:xfrm>
          <a:prstGeom prst="rect">
            <a:avLst/>
          </a:prstGeom>
          <a:noFill/>
          <a:ln>
            <a:noFill/>
          </a:ln>
        </p:spPr>
      </p:pic>
      <p:sp>
        <p:nvSpPr>
          <p:cNvPr id="661" name="Google Shape;661;p62"/>
          <p:cNvSpPr txBox="1"/>
          <p:nvPr/>
        </p:nvSpPr>
        <p:spPr>
          <a:xfrm>
            <a:off x="431799" y="173800"/>
            <a:ext cx="7742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Scrum Board</a:t>
            </a:r>
            <a:endParaRPr b="0" i="0" sz="4000" u="none" cap="none" strike="noStrike">
              <a:solidFill>
                <a:srgbClr val="741B47"/>
              </a:solidFill>
              <a:latin typeface="Raleway Medium"/>
              <a:ea typeface="Raleway Medium"/>
              <a:cs typeface="Raleway Medium"/>
              <a:sym typeface="Raleway Medium"/>
            </a:endParaRPr>
          </a:p>
        </p:txBody>
      </p:sp>
      <p:sp>
        <p:nvSpPr>
          <p:cNvPr id="662" name="Google Shape;662;p62"/>
          <p:cNvSpPr txBox="1"/>
          <p:nvPr/>
        </p:nvSpPr>
        <p:spPr>
          <a:xfrm>
            <a:off x="685800" y="3739750"/>
            <a:ext cx="6069900" cy="10395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Manual or electronic</a:t>
            </a:r>
            <a:endParaRPr b="1" i="0" sz="1800" u="none" cap="none" strike="noStrike">
              <a:solidFill>
                <a:schemeClr val="accent2"/>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63"/>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
        <p:nvSpPr>
          <p:cNvPr id="668" name="Google Shape;668;p63"/>
          <p:cNvSpPr txBox="1"/>
          <p:nvPr/>
        </p:nvSpPr>
        <p:spPr>
          <a:xfrm>
            <a:off x="431799" y="173800"/>
            <a:ext cx="7742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User Story</a:t>
            </a:r>
            <a:endParaRPr b="0" i="0" sz="4000" u="none" cap="none" strike="noStrike">
              <a:solidFill>
                <a:srgbClr val="741B47"/>
              </a:solidFill>
              <a:latin typeface="Raleway Medium"/>
              <a:ea typeface="Raleway Medium"/>
              <a:cs typeface="Raleway Medium"/>
              <a:sym typeface="Raleway Medium"/>
            </a:endParaRPr>
          </a:p>
        </p:txBody>
      </p:sp>
      <p:pic>
        <p:nvPicPr>
          <p:cNvPr id="669" name="Google Shape;669;p63"/>
          <p:cNvPicPr preferRelativeResize="0"/>
          <p:nvPr/>
        </p:nvPicPr>
        <p:blipFill rotWithShape="1">
          <a:blip r:embed="rId3">
            <a:alphaModFix/>
          </a:blip>
          <a:srcRect b="7890" l="0" r="0" t="16881"/>
          <a:stretch/>
        </p:blipFill>
        <p:spPr>
          <a:xfrm>
            <a:off x="2927150" y="309575"/>
            <a:ext cx="4583325" cy="450055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4"/>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675" name="Google Shape;675;p64"/>
          <p:cNvSpPr txBox="1"/>
          <p:nvPr/>
        </p:nvSpPr>
        <p:spPr>
          <a:xfrm>
            <a:off x="431799" y="173800"/>
            <a:ext cx="7742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Tasks</a:t>
            </a:r>
            <a:endParaRPr b="0" i="0" sz="4000" u="none" cap="none" strike="noStrike">
              <a:solidFill>
                <a:srgbClr val="741B47"/>
              </a:solidFill>
              <a:latin typeface="Raleway Medium"/>
              <a:ea typeface="Raleway Medium"/>
              <a:cs typeface="Raleway Medium"/>
              <a:sym typeface="Raleway Medium"/>
            </a:endParaRPr>
          </a:p>
        </p:txBody>
      </p:sp>
      <p:sp>
        <p:nvSpPr>
          <p:cNvPr id="676" name="Google Shape;676;p64"/>
          <p:cNvSpPr txBox="1"/>
          <p:nvPr/>
        </p:nvSpPr>
        <p:spPr>
          <a:xfrm>
            <a:off x="5507825" y="1575400"/>
            <a:ext cx="3332100" cy="2485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Detailed pieces of work that are necessary to realize a user story. </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Define the solutions for customer needs.</a:t>
            </a:r>
            <a:endParaRPr b="1" i="0" sz="1800" u="none" cap="none" strike="noStrike">
              <a:solidFill>
                <a:schemeClr val="accent2"/>
              </a:solidFill>
              <a:highlight>
                <a:srgbClr val="FFFFFF"/>
              </a:highlight>
              <a:latin typeface="Arial"/>
              <a:ea typeface="Arial"/>
              <a:cs typeface="Arial"/>
              <a:sym typeface="Arial"/>
            </a:endParaRPr>
          </a:p>
        </p:txBody>
      </p:sp>
      <p:pic>
        <p:nvPicPr>
          <p:cNvPr id="677" name="Google Shape;677;p64"/>
          <p:cNvPicPr preferRelativeResize="0"/>
          <p:nvPr/>
        </p:nvPicPr>
        <p:blipFill rotWithShape="1">
          <a:blip r:embed="rId3">
            <a:alphaModFix/>
          </a:blip>
          <a:srcRect b="0" l="0" r="0" t="0"/>
          <a:stretch/>
        </p:blipFill>
        <p:spPr>
          <a:xfrm>
            <a:off x="246450" y="1372825"/>
            <a:ext cx="4652977" cy="2397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65"/>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
        <p:nvSpPr>
          <p:cNvPr id="683" name="Google Shape;683;p65"/>
          <p:cNvSpPr txBox="1"/>
          <p:nvPr/>
        </p:nvSpPr>
        <p:spPr>
          <a:xfrm>
            <a:off x="431799" y="173800"/>
            <a:ext cx="7742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Epic, User Story and Task</a:t>
            </a:r>
            <a:endParaRPr b="0" i="0" sz="4000" u="none" cap="none" strike="noStrike">
              <a:solidFill>
                <a:srgbClr val="741B47"/>
              </a:solidFill>
              <a:latin typeface="Raleway Medium"/>
              <a:ea typeface="Raleway Medium"/>
              <a:cs typeface="Raleway Medium"/>
              <a:sym typeface="Raleway Medium"/>
            </a:endParaRPr>
          </a:p>
        </p:txBody>
      </p:sp>
      <p:sp>
        <p:nvSpPr>
          <p:cNvPr id="684" name="Google Shape;684;p65"/>
          <p:cNvSpPr/>
          <p:nvPr/>
        </p:nvSpPr>
        <p:spPr>
          <a:xfrm>
            <a:off x="568150" y="2306188"/>
            <a:ext cx="7469700" cy="1732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tr" sz="1800" u="none" cap="none" strike="noStrike">
                <a:solidFill>
                  <a:schemeClr val="accent2"/>
                </a:solidFill>
                <a:latin typeface="Raleway SemiBold"/>
                <a:ea typeface="Raleway SemiBold"/>
                <a:cs typeface="Raleway SemiBold"/>
                <a:sym typeface="Raleway SemiBold"/>
              </a:rPr>
              <a:t>Categorize the following events as Epic, User Story or Task:</a:t>
            </a:r>
            <a:endParaRPr b="0" i="0" sz="1800" u="none" cap="none" strike="noStrike">
              <a:solidFill>
                <a:schemeClr val="accent2"/>
              </a:solidFill>
              <a:latin typeface="Raleway SemiBold"/>
              <a:ea typeface="Raleway SemiBold"/>
              <a:cs typeface="Raleway SemiBold"/>
              <a:sym typeface="Raleway SemiBold"/>
            </a:endParaRPr>
          </a:p>
          <a:p>
            <a:pPr indent="-342900" lvl="0" marL="457200" marR="0" rtl="0" algn="l">
              <a:lnSpc>
                <a:spcPct val="150000"/>
              </a:lnSpc>
              <a:spcBef>
                <a:spcPts val="0"/>
              </a:spcBef>
              <a:spcAft>
                <a:spcPts val="0"/>
              </a:spcAft>
              <a:buClr>
                <a:schemeClr val="accent2"/>
              </a:buClr>
              <a:buSzPts val="1800"/>
              <a:buFont typeface="Raleway SemiBold"/>
              <a:buChar char="-"/>
            </a:pPr>
            <a:r>
              <a:rPr b="0" i="0" lang="tr" sz="1800" u="none" cap="none" strike="noStrike">
                <a:solidFill>
                  <a:schemeClr val="accent2"/>
                </a:solidFill>
                <a:latin typeface="Raleway SemiBold"/>
                <a:ea typeface="Raleway SemiBold"/>
                <a:cs typeface="Raleway SemiBold"/>
                <a:sym typeface="Raleway SemiBold"/>
              </a:rPr>
              <a:t>Making a Website </a:t>
            </a:r>
            <a:endParaRPr b="0" i="0" sz="1800" u="none" cap="none" strike="noStrike">
              <a:solidFill>
                <a:schemeClr val="accent2"/>
              </a:solidFill>
              <a:latin typeface="Raleway SemiBold"/>
              <a:ea typeface="Raleway SemiBold"/>
              <a:cs typeface="Raleway SemiBold"/>
              <a:sym typeface="Raleway SemiBold"/>
            </a:endParaRPr>
          </a:p>
          <a:p>
            <a:pPr indent="-342900" lvl="0" marL="457200" marR="0" rtl="0" algn="l">
              <a:lnSpc>
                <a:spcPct val="150000"/>
              </a:lnSpc>
              <a:spcBef>
                <a:spcPts val="0"/>
              </a:spcBef>
              <a:spcAft>
                <a:spcPts val="0"/>
              </a:spcAft>
              <a:buClr>
                <a:schemeClr val="accent2"/>
              </a:buClr>
              <a:buSzPts val="1800"/>
              <a:buFont typeface="Raleway SemiBold"/>
              <a:buChar char="-"/>
            </a:pPr>
            <a:r>
              <a:rPr b="0" i="0" lang="tr" sz="1800" u="none" cap="none" strike="noStrike">
                <a:solidFill>
                  <a:schemeClr val="accent2"/>
                </a:solidFill>
                <a:latin typeface="Raleway SemiBold"/>
                <a:ea typeface="Raleway SemiBold"/>
                <a:cs typeface="Raleway SemiBold"/>
                <a:sym typeface="Raleway SemiBold"/>
              </a:rPr>
              <a:t>Creating a homepage for the website</a:t>
            </a:r>
            <a:endParaRPr b="0" i="0" sz="1800" u="none" cap="none" strike="noStrike">
              <a:solidFill>
                <a:schemeClr val="accent2"/>
              </a:solidFill>
              <a:latin typeface="Raleway SemiBold"/>
              <a:ea typeface="Raleway SemiBold"/>
              <a:cs typeface="Raleway SemiBold"/>
              <a:sym typeface="Raleway SemiBold"/>
            </a:endParaRPr>
          </a:p>
          <a:p>
            <a:pPr indent="-342900" lvl="0" marL="457200" marR="0" rtl="0" algn="l">
              <a:lnSpc>
                <a:spcPct val="150000"/>
              </a:lnSpc>
              <a:spcBef>
                <a:spcPts val="0"/>
              </a:spcBef>
              <a:spcAft>
                <a:spcPts val="0"/>
              </a:spcAft>
              <a:buClr>
                <a:schemeClr val="accent2"/>
              </a:buClr>
              <a:buSzPts val="1800"/>
              <a:buFont typeface="Raleway SemiBold"/>
              <a:buChar char="-"/>
            </a:pPr>
            <a:r>
              <a:rPr b="0" i="0" lang="tr" sz="1800" u="none" cap="none" strike="noStrike">
                <a:solidFill>
                  <a:schemeClr val="accent2"/>
                </a:solidFill>
                <a:latin typeface="Raleway SemiBold"/>
                <a:ea typeface="Raleway SemiBold"/>
                <a:cs typeface="Raleway SemiBold"/>
                <a:sym typeface="Raleway SemiBold"/>
              </a:rPr>
              <a:t>Making a button for the homepage.</a:t>
            </a:r>
            <a:endParaRPr b="0" i="0" sz="1800" u="none" cap="none" strike="noStrike">
              <a:solidFill>
                <a:schemeClr val="accent2"/>
              </a:solidFill>
              <a:latin typeface="Raleway SemiBold"/>
              <a:ea typeface="Raleway SemiBold"/>
              <a:cs typeface="Raleway SemiBold"/>
              <a:sym typeface="Raleway SemiBold"/>
            </a:endParaRPr>
          </a:p>
        </p:txBody>
      </p:sp>
      <p:sp>
        <p:nvSpPr>
          <p:cNvPr id="685" name="Google Shape;685;p65"/>
          <p:cNvSpPr txBox="1"/>
          <p:nvPr/>
        </p:nvSpPr>
        <p:spPr>
          <a:xfrm>
            <a:off x="611675" y="949450"/>
            <a:ext cx="6856500" cy="966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0" i="0" lang="tr" sz="2400" u="none" cap="none" strike="noStrike">
                <a:solidFill>
                  <a:schemeClr val="accent2"/>
                </a:solidFill>
                <a:latin typeface="Raleway SemiBold"/>
                <a:ea typeface="Raleway SemiBold"/>
                <a:cs typeface="Raleway SemiBold"/>
                <a:sym typeface="Raleway SemiBold"/>
              </a:rPr>
              <a:t>What do you think? </a:t>
            </a:r>
            <a:endParaRPr b="0" i="0" sz="24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2400"/>
              <a:buFont typeface="Arial"/>
              <a:buNone/>
            </a:pPr>
            <a:r>
              <a:rPr b="0" i="0" lang="tr" sz="2400" u="none" cap="none" strike="noStrike">
                <a:solidFill>
                  <a:schemeClr val="accent2"/>
                </a:solidFill>
                <a:latin typeface="Raleway SemiBold"/>
                <a:ea typeface="Raleway SemiBold"/>
                <a:cs typeface="Raleway SemiBold"/>
                <a:sym typeface="Raleway SemiBold"/>
              </a:rPr>
              <a:t>Which one maybe </a:t>
            </a:r>
            <a:r>
              <a:rPr b="0" i="0" lang="tr" sz="2400" u="none" cap="none" strike="noStrike">
                <a:solidFill>
                  <a:srgbClr val="FF0000"/>
                </a:solidFill>
                <a:latin typeface="Raleway SemiBold"/>
                <a:ea typeface="Raleway SemiBold"/>
                <a:cs typeface="Raleway SemiBold"/>
                <a:sym typeface="Raleway SemiBold"/>
              </a:rPr>
              <a:t>NOT </a:t>
            </a:r>
            <a:r>
              <a:rPr b="0" i="0" lang="tr" sz="2400" u="none" cap="none" strike="noStrike">
                <a:solidFill>
                  <a:srgbClr val="FF0000"/>
                </a:solidFill>
                <a:uFill>
                  <a:noFill/>
                </a:uFill>
                <a:latin typeface="Arial"/>
                <a:ea typeface="Arial"/>
                <a:cs typeface="Arial"/>
                <a:sym typeface="Arial"/>
                <a:hlinkClick r:id="rId3"/>
              </a:rPr>
              <a:t>appropriate</a:t>
            </a:r>
            <a:r>
              <a:rPr b="0" i="0" lang="tr" sz="2400" u="none" cap="none" strike="noStrike">
                <a:solidFill>
                  <a:schemeClr val="accent2"/>
                </a:solidFill>
                <a:latin typeface="Raleway SemiBold"/>
                <a:ea typeface="Raleway SemiBold"/>
                <a:cs typeface="Raleway SemiBold"/>
                <a:sym typeface="Raleway SemiBold"/>
              </a:rPr>
              <a:t>? </a:t>
            </a:r>
            <a:endParaRPr b="0" i="0" sz="24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6" name="Google Shape;686;p65">
            <a:hlinkClick r:id="rId4"/>
          </p:cNvPr>
          <p:cNvPicPr preferRelativeResize="0"/>
          <p:nvPr/>
        </p:nvPicPr>
        <p:blipFill rotWithShape="1">
          <a:blip r:embed="rId5">
            <a:alphaModFix/>
          </a:blip>
          <a:srcRect b="0" l="0" r="0" t="0"/>
          <a:stretch/>
        </p:blipFill>
        <p:spPr>
          <a:xfrm>
            <a:off x="0" y="4429125"/>
            <a:ext cx="9144000" cy="714375"/>
          </a:xfrm>
          <a:prstGeom prst="rect">
            <a:avLst/>
          </a:prstGeom>
          <a:noFill/>
          <a:ln>
            <a:noFill/>
          </a:ln>
        </p:spPr>
      </p:pic>
      <p:sp>
        <p:nvSpPr>
          <p:cNvPr id="687" name="Google Shape;687;p65">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6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693" name="Google Shape;693;p66"/>
          <p:cNvSpPr txBox="1"/>
          <p:nvPr/>
        </p:nvSpPr>
        <p:spPr>
          <a:xfrm>
            <a:off x="431799" y="173800"/>
            <a:ext cx="6398491"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Main Scrum Artifacts</a:t>
            </a:r>
            <a:endParaRPr b="0" i="0" sz="4000" u="none" cap="none" strike="noStrike">
              <a:solidFill>
                <a:srgbClr val="741B47"/>
              </a:solidFill>
              <a:latin typeface="Raleway Medium"/>
              <a:ea typeface="Raleway Medium"/>
              <a:cs typeface="Raleway Medium"/>
              <a:sym typeface="Raleway Medium"/>
            </a:endParaRPr>
          </a:p>
        </p:txBody>
      </p:sp>
      <p:pic>
        <p:nvPicPr>
          <p:cNvPr id="694" name="Google Shape;694;p66"/>
          <p:cNvPicPr preferRelativeResize="0"/>
          <p:nvPr/>
        </p:nvPicPr>
        <p:blipFill rotWithShape="1">
          <a:blip r:embed="rId3">
            <a:alphaModFix/>
          </a:blip>
          <a:srcRect b="0" l="0" r="0" t="0"/>
          <a:stretch/>
        </p:blipFill>
        <p:spPr>
          <a:xfrm>
            <a:off x="644236" y="737755"/>
            <a:ext cx="7620000" cy="4033869"/>
          </a:xfrm>
          <a:prstGeom prst="rect">
            <a:avLst/>
          </a:prstGeom>
          <a:noFill/>
          <a:ln>
            <a:noFill/>
          </a:ln>
        </p:spPr>
      </p:pic>
      <p:sp>
        <p:nvSpPr>
          <p:cNvPr id="695" name="Google Shape;695;p66"/>
          <p:cNvSpPr/>
          <p:nvPr/>
        </p:nvSpPr>
        <p:spPr>
          <a:xfrm>
            <a:off x="6525491" y="2639292"/>
            <a:ext cx="1683300" cy="11292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6" name="Google Shape;696;p66"/>
          <p:cNvSpPr/>
          <p:nvPr/>
        </p:nvSpPr>
        <p:spPr>
          <a:xfrm>
            <a:off x="2417618" y="3027219"/>
            <a:ext cx="907473" cy="178030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7" name="Google Shape;697;p66"/>
          <p:cNvSpPr/>
          <p:nvPr/>
        </p:nvSpPr>
        <p:spPr>
          <a:xfrm>
            <a:off x="3934691" y="3026584"/>
            <a:ext cx="1066800" cy="178030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8" name="Google Shape;698;p66"/>
          <p:cNvSpPr/>
          <p:nvPr/>
        </p:nvSpPr>
        <p:spPr>
          <a:xfrm>
            <a:off x="2660072" y="2646213"/>
            <a:ext cx="332509" cy="33250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9" name="Google Shape;699;p66"/>
          <p:cNvSpPr txBox="1"/>
          <p:nvPr/>
        </p:nvSpPr>
        <p:spPr>
          <a:xfrm>
            <a:off x="2687782" y="2666608"/>
            <a:ext cx="28401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700" name="Google Shape;700;p66"/>
          <p:cNvSpPr/>
          <p:nvPr/>
        </p:nvSpPr>
        <p:spPr>
          <a:xfrm>
            <a:off x="4104408" y="2658171"/>
            <a:ext cx="332509" cy="33250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1" name="Google Shape;701;p66"/>
          <p:cNvSpPr txBox="1"/>
          <p:nvPr/>
        </p:nvSpPr>
        <p:spPr>
          <a:xfrm>
            <a:off x="4121726" y="2667000"/>
            <a:ext cx="28401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702" name="Google Shape;702;p66"/>
          <p:cNvSpPr txBox="1"/>
          <p:nvPr/>
        </p:nvSpPr>
        <p:spPr>
          <a:xfrm>
            <a:off x="7225145" y="2262239"/>
            <a:ext cx="28401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03" name="Google Shape;703;p66"/>
          <p:cNvSpPr/>
          <p:nvPr/>
        </p:nvSpPr>
        <p:spPr>
          <a:xfrm>
            <a:off x="7200900" y="2244405"/>
            <a:ext cx="332509" cy="33250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67"/>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pic>
        <p:nvPicPr>
          <p:cNvPr id="709" name="Google Shape;709;p67"/>
          <p:cNvPicPr preferRelativeResize="0"/>
          <p:nvPr/>
        </p:nvPicPr>
        <p:blipFill rotWithShape="1">
          <a:blip r:embed="rId3">
            <a:alphaModFix/>
          </a:blip>
          <a:srcRect b="0" l="0" r="0" t="11449"/>
          <a:stretch/>
        </p:blipFill>
        <p:spPr>
          <a:xfrm>
            <a:off x="571075" y="919313"/>
            <a:ext cx="7503575" cy="2847675"/>
          </a:xfrm>
          <a:prstGeom prst="rect">
            <a:avLst/>
          </a:prstGeom>
          <a:noFill/>
          <a:ln>
            <a:noFill/>
          </a:ln>
        </p:spPr>
      </p:pic>
      <p:sp>
        <p:nvSpPr>
          <p:cNvPr id="710" name="Google Shape;710;p67"/>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Product Backlog</a:t>
            </a:r>
            <a:endParaRPr b="0" i="0" sz="4000" u="none" cap="none" strike="noStrike">
              <a:solidFill>
                <a:srgbClr val="741B47"/>
              </a:solidFill>
              <a:latin typeface="Raleway Medium"/>
              <a:ea typeface="Raleway Medium"/>
              <a:cs typeface="Raleway Medium"/>
              <a:sym typeface="Raleway Medium"/>
            </a:endParaRPr>
          </a:p>
        </p:txBody>
      </p:sp>
      <p:sp>
        <p:nvSpPr>
          <p:cNvPr id="711" name="Google Shape;711;p67"/>
          <p:cNvSpPr txBox="1"/>
          <p:nvPr/>
        </p:nvSpPr>
        <p:spPr>
          <a:xfrm>
            <a:off x="571175" y="3886125"/>
            <a:ext cx="8089800" cy="760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List of everything to complete the project</a:t>
            </a:r>
            <a:endParaRPr b="1" i="0" sz="1800" u="none" cap="none" strike="noStrike">
              <a:solidFill>
                <a:schemeClr val="accent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Beside all user stories, includes technical tasks </a:t>
            </a:r>
            <a:endParaRPr b="1" i="0" sz="1800" u="none" cap="none" strike="noStrike">
              <a:solidFill>
                <a:schemeClr val="accent2"/>
              </a:solidFill>
              <a:highlight>
                <a:srgbClr val="FFFFFF"/>
              </a:highlight>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68"/>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
        <p:nvSpPr>
          <p:cNvPr id="717" name="Google Shape;717;p68"/>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Sprint Backlog</a:t>
            </a:r>
            <a:endParaRPr b="0" i="0" sz="4000" u="none" cap="none" strike="noStrike">
              <a:solidFill>
                <a:srgbClr val="741B47"/>
              </a:solidFill>
              <a:latin typeface="Raleway Medium"/>
              <a:ea typeface="Raleway Medium"/>
              <a:cs typeface="Raleway Medium"/>
              <a:sym typeface="Raleway Medium"/>
            </a:endParaRPr>
          </a:p>
        </p:txBody>
      </p:sp>
      <p:sp>
        <p:nvSpPr>
          <p:cNvPr id="718" name="Google Shape;718;p68"/>
          <p:cNvSpPr txBox="1"/>
          <p:nvPr/>
        </p:nvSpPr>
        <p:spPr>
          <a:xfrm>
            <a:off x="571075" y="3824725"/>
            <a:ext cx="8089800" cy="1234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A subset of the product backlog.</a:t>
            </a:r>
            <a:endParaRPr b="1" i="0" sz="1800" u="none" cap="none" strike="noStrike">
              <a:solidFill>
                <a:schemeClr val="accent2"/>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accent2"/>
              </a:solidFill>
              <a:highlight>
                <a:srgbClr val="FFFFFF"/>
              </a:highlight>
              <a:latin typeface="Arial"/>
              <a:ea typeface="Arial"/>
              <a:cs typeface="Arial"/>
              <a:sym typeface="Arial"/>
            </a:endParaRPr>
          </a:p>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Not flexible, unchanged during the sprint period.</a:t>
            </a:r>
            <a:endParaRPr b="1" i="0" sz="1800" u="none" cap="none" strike="noStrike">
              <a:solidFill>
                <a:schemeClr val="accent2"/>
              </a:solidFill>
              <a:highlight>
                <a:srgbClr val="FFFFFF"/>
              </a:highlight>
              <a:latin typeface="Arial"/>
              <a:ea typeface="Arial"/>
              <a:cs typeface="Arial"/>
              <a:sym typeface="Arial"/>
            </a:endParaRPr>
          </a:p>
        </p:txBody>
      </p:sp>
      <p:pic>
        <p:nvPicPr>
          <p:cNvPr id="719" name="Google Shape;719;p68"/>
          <p:cNvPicPr preferRelativeResize="0"/>
          <p:nvPr/>
        </p:nvPicPr>
        <p:blipFill rotWithShape="1">
          <a:blip r:embed="rId3">
            <a:alphaModFix/>
          </a:blip>
          <a:srcRect b="0" l="0" r="0" t="11449"/>
          <a:stretch/>
        </p:blipFill>
        <p:spPr>
          <a:xfrm>
            <a:off x="571075" y="919313"/>
            <a:ext cx="7503575" cy="2847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3"/>
          <p:cNvSpPr txBox="1"/>
          <p:nvPr>
            <p:ph idx="1" type="subTitle"/>
          </p:nvPr>
        </p:nvSpPr>
        <p:spPr>
          <a:xfrm>
            <a:off x="225250" y="4136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tr"/>
              <a:t>GRUP İSMİ</a:t>
            </a:r>
            <a:endParaRPr/>
          </a:p>
        </p:txBody>
      </p:sp>
      <p:sp>
        <p:nvSpPr>
          <p:cNvPr id="175" name="Google Shape;175;p33"/>
          <p:cNvSpPr/>
          <p:nvPr/>
        </p:nvSpPr>
        <p:spPr>
          <a:xfrm>
            <a:off x="2132475" y="1556975"/>
            <a:ext cx="4192500" cy="2996700"/>
          </a:xfrm>
          <a:prstGeom prst="star6">
            <a:avLst>
              <a:gd fmla="val 28868" name="adj"/>
              <a:gd fmla="val 115470" name="h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 sz="3800"/>
              <a:t>BAGER</a:t>
            </a:r>
            <a:endParaRPr b="1" sz="3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69"/>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
        <p:nvSpPr>
          <p:cNvPr id="725" name="Google Shape;725;p69"/>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Product Increment</a:t>
            </a:r>
            <a:endParaRPr b="0" i="0" sz="4000" u="none" cap="none" strike="noStrike">
              <a:solidFill>
                <a:srgbClr val="741B47"/>
              </a:solidFill>
              <a:latin typeface="Raleway Medium"/>
              <a:ea typeface="Raleway Medium"/>
              <a:cs typeface="Raleway Medium"/>
              <a:sym typeface="Raleway Medium"/>
            </a:endParaRPr>
          </a:p>
        </p:txBody>
      </p:sp>
      <p:sp>
        <p:nvSpPr>
          <p:cNvPr id="726" name="Google Shape;726;p69"/>
          <p:cNvSpPr txBox="1"/>
          <p:nvPr/>
        </p:nvSpPr>
        <p:spPr>
          <a:xfrm>
            <a:off x="571075" y="4053325"/>
            <a:ext cx="8089800" cy="62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2"/>
              </a:buClr>
              <a:buSzPts val="1800"/>
              <a:buFont typeface="Arial"/>
              <a:buChar char="●"/>
            </a:pPr>
            <a:r>
              <a:rPr b="1" i="0" lang="tr" sz="1800" u="none" cap="none" strike="noStrike">
                <a:solidFill>
                  <a:schemeClr val="accent2"/>
                </a:solidFill>
                <a:highlight>
                  <a:srgbClr val="FFFFFF"/>
                </a:highlight>
                <a:latin typeface="Arial"/>
                <a:ea typeface="Arial"/>
                <a:cs typeface="Arial"/>
                <a:sym typeface="Arial"/>
              </a:rPr>
              <a:t>Sum of all the product backlog items finished during the sprint</a:t>
            </a:r>
            <a:endParaRPr b="1" i="0" sz="1800" u="none" cap="none" strike="noStrike">
              <a:solidFill>
                <a:schemeClr val="accent2"/>
              </a:solidFill>
              <a:highlight>
                <a:srgbClr val="FFFFFF"/>
              </a:highlight>
              <a:latin typeface="Arial"/>
              <a:ea typeface="Arial"/>
              <a:cs typeface="Arial"/>
              <a:sym typeface="Arial"/>
            </a:endParaRPr>
          </a:p>
        </p:txBody>
      </p:sp>
      <p:pic>
        <p:nvPicPr>
          <p:cNvPr id="727" name="Google Shape;727;p69"/>
          <p:cNvPicPr preferRelativeResize="0"/>
          <p:nvPr/>
        </p:nvPicPr>
        <p:blipFill rotWithShape="1">
          <a:blip r:embed="rId3">
            <a:alphaModFix/>
          </a:blip>
          <a:srcRect b="0" l="0" r="0" t="11449"/>
          <a:stretch/>
        </p:blipFill>
        <p:spPr>
          <a:xfrm>
            <a:off x="571075" y="919313"/>
            <a:ext cx="7503575" cy="2847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0"/>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
        <p:nvSpPr>
          <p:cNvPr id="733" name="Google Shape;733;p70"/>
          <p:cNvSpPr txBox="1"/>
          <p:nvPr/>
        </p:nvSpPr>
        <p:spPr>
          <a:xfrm>
            <a:off x="431799" y="173800"/>
            <a:ext cx="6398491"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Scrum Ceremonies</a:t>
            </a:r>
            <a:endParaRPr b="0" i="0" sz="4000" u="none" cap="none" strike="noStrike">
              <a:solidFill>
                <a:srgbClr val="741B47"/>
              </a:solidFill>
              <a:latin typeface="Raleway Medium"/>
              <a:ea typeface="Raleway Medium"/>
              <a:cs typeface="Raleway Medium"/>
              <a:sym typeface="Raleway Medium"/>
            </a:endParaRPr>
          </a:p>
        </p:txBody>
      </p:sp>
      <p:pic>
        <p:nvPicPr>
          <p:cNvPr id="734" name="Google Shape;734;p70"/>
          <p:cNvPicPr preferRelativeResize="0"/>
          <p:nvPr/>
        </p:nvPicPr>
        <p:blipFill rotWithShape="1">
          <a:blip r:embed="rId3">
            <a:alphaModFix/>
          </a:blip>
          <a:srcRect b="0" l="0" r="0" t="0"/>
          <a:stretch/>
        </p:blipFill>
        <p:spPr>
          <a:xfrm>
            <a:off x="325568" y="884492"/>
            <a:ext cx="6303832" cy="3337117"/>
          </a:xfrm>
          <a:prstGeom prst="rect">
            <a:avLst/>
          </a:prstGeom>
          <a:noFill/>
          <a:ln>
            <a:noFill/>
          </a:ln>
        </p:spPr>
      </p:pic>
      <p:pic>
        <p:nvPicPr>
          <p:cNvPr id="735" name="Google Shape;735;p70"/>
          <p:cNvPicPr preferRelativeResize="0"/>
          <p:nvPr/>
        </p:nvPicPr>
        <p:blipFill rotWithShape="1">
          <a:blip r:embed="rId4">
            <a:alphaModFix/>
          </a:blip>
          <a:srcRect b="12830" l="0" r="7338" t="0"/>
          <a:stretch/>
        </p:blipFill>
        <p:spPr>
          <a:xfrm>
            <a:off x="5780938" y="3596431"/>
            <a:ext cx="3116982" cy="1274619"/>
          </a:xfrm>
          <a:prstGeom prst="rect">
            <a:avLst/>
          </a:prstGeom>
          <a:noFill/>
          <a:ln>
            <a:noFill/>
          </a:ln>
        </p:spPr>
      </p:pic>
      <p:pic>
        <p:nvPicPr>
          <p:cNvPr id="736" name="Google Shape;736;p70"/>
          <p:cNvPicPr preferRelativeResize="0"/>
          <p:nvPr/>
        </p:nvPicPr>
        <p:blipFill rotWithShape="1">
          <a:blip r:embed="rId5">
            <a:alphaModFix/>
          </a:blip>
          <a:srcRect b="0" l="0" r="0" t="0"/>
          <a:stretch/>
        </p:blipFill>
        <p:spPr>
          <a:xfrm>
            <a:off x="6289801" y="1145686"/>
            <a:ext cx="2712027" cy="1074577"/>
          </a:xfrm>
          <a:prstGeom prst="rect">
            <a:avLst/>
          </a:prstGeom>
          <a:noFill/>
          <a:ln>
            <a:noFill/>
          </a:ln>
        </p:spPr>
      </p:pic>
      <p:cxnSp>
        <p:nvCxnSpPr>
          <p:cNvPr id="737" name="Google Shape;737;p70"/>
          <p:cNvCxnSpPr/>
          <p:nvPr/>
        </p:nvCxnSpPr>
        <p:spPr>
          <a:xfrm flipH="1" rot="10800000">
            <a:off x="5063831" y="1675701"/>
            <a:ext cx="1055370" cy="7274"/>
          </a:xfrm>
          <a:prstGeom prst="straightConnector1">
            <a:avLst/>
          </a:prstGeom>
          <a:noFill/>
          <a:ln cap="flat" cmpd="sng" w="76200">
            <a:solidFill>
              <a:schemeClr val="accent2"/>
            </a:solidFill>
            <a:prstDash val="solid"/>
            <a:round/>
            <a:headEnd len="sm" w="sm"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71"/>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Sprint Planning Meeting</a:t>
            </a:r>
            <a:endParaRPr b="0" i="0" sz="4000" u="none" cap="none" strike="noStrike">
              <a:solidFill>
                <a:srgbClr val="741B47"/>
              </a:solidFill>
              <a:latin typeface="Raleway Medium"/>
              <a:ea typeface="Raleway Medium"/>
              <a:cs typeface="Raleway Medium"/>
              <a:sym typeface="Raleway Medium"/>
            </a:endParaRPr>
          </a:p>
        </p:txBody>
      </p:sp>
      <p:grpSp>
        <p:nvGrpSpPr>
          <p:cNvPr id="743" name="Google Shape;743;p71"/>
          <p:cNvGrpSpPr/>
          <p:nvPr/>
        </p:nvGrpSpPr>
        <p:grpSpPr>
          <a:xfrm>
            <a:off x="431800" y="855337"/>
            <a:ext cx="7977497" cy="4096217"/>
            <a:chOff x="602125" y="779037"/>
            <a:chExt cx="7977497" cy="4096217"/>
          </a:xfrm>
        </p:grpSpPr>
        <p:pic>
          <p:nvPicPr>
            <p:cNvPr id="744" name="Google Shape;744;p71"/>
            <p:cNvPicPr preferRelativeResize="0"/>
            <p:nvPr/>
          </p:nvPicPr>
          <p:blipFill rotWithShape="1">
            <a:blip r:embed="rId3">
              <a:alphaModFix/>
            </a:blip>
            <a:srcRect b="0" l="0" r="0" t="0"/>
            <a:stretch/>
          </p:blipFill>
          <p:spPr>
            <a:xfrm>
              <a:off x="841847" y="779037"/>
              <a:ext cx="7737775" cy="4096217"/>
            </a:xfrm>
            <a:prstGeom prst="rect">
              <a:avLst/>
            </a:prstGeom>
            <a:noFill/>
            <a:ln>
              <a:noFill/>
            </a:ln>
          </p:spPr>
        </p:pic>
        <p:sp>
          <p:nvSpPr>
            <p:cNvPr id="745" name="Google Shape;745;p71"/>
            <p:cNvSpPr txBox="1"/>
            <p:nvPr/>
          </p:nvSpPr>
          <p:spPr>
            <a:xfrm>
              <a:off x="602125" y="1335750"/>
              <a:ext cx="1855200" cy="1763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p:txBody>
        </p:sp>
      </p:grpSp>
      <p:sp>
        <p:nvSpPr>
          <p:cNvPr id="746" name="Google Shape;746;p71"/>
          <p:cNvSpPr txBox="1"/>
          <p:nvPr/>
        </p:nvSpPr>
        <p:spPr>
          <a:xfrm>
            <a:off x="123250" y="809975"/>
            <a:ext cx="2975100" cy="160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1" lang="tr" sz="2400" u="none" cap="none" strike="noStrike">
                <a:solidFill>
                  <a:srgbClr val="373A3C"/>
                </a:solidFill>
                <a:highlight>
                  <a:srgbClr val="FFFFFF"/>
                </a:highlight>
                <a:latin typeface="Arial"/>
                <a:ea typeface="Arial"/>
                <a:cs typeface="Arial"/>
                <a:sym typeface="Arial"/>
              </a:rPr>
              <a:t>“Decide the scope and select the </a:t>
            </a:r>
            <a:endParaRPr b="1" i="1" sz="2400" u="none" cap="none" strike="noStrike">
              <a:solidFill>
                <a:srgbClr val="373A3C"/>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1" lang="tr" sz="2400" u="none" cap="none" strike="noStrike">
                <a:solidFill>
                  <a:srgbClr val="373A3C"/>
                </a:solidFill>
                <a:highlight>
                  <a:srgbClr val="FFFFFF"/>
                </a:highlight>
                <a:latin typeface="Arial"/>
                <a:ea typeface="Arial"/>
                <a:cs typeface="Arial"/>
                <a:sym typeface="Arial"/>
              </a:rPr>
              <a:t>user stories from</a:t>
            </a:r>
            <a:endParaRPr b="1" i="1" sz="2400" u="none" cap="none" strike="noStrike">
              <a:solidFill>
                <a:srgbClr val="373A3C"/>
              </a:solidFill>
              <a:highlight>
                <a:srgbClr val="FFFFFF"/>
              </a:highlight>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1" lang="tr" sz="2400" u="none" cap="none" strike="noStrike">
                <a:solidFill>
                  <a:srgbClr val="373A3C"/>
                </a:solidFill>
                <a:highlight>
                  <a:srgbClr val="FFFFFF"/>
                </a:highlight>
                <a:latin typeface="Arial"/>
                <a:ea typeface="Arial"/>
                <a:cs typeface="Arial"/>
                <a:sym typeface="Arial"/>
              </a:rPr>
              <a:t>Product Backlog”</a:t>
            </a:r>
            <a:endParaRPr b="1" i="1" sz="2400" u="none" cap="none" strike="noStrike">
              <a:solidFill>
                <a:srgbClr val="000000"/>
              </a:solidFill>
              <a:latin typeface="Arial"/>
              <a:ea typeface="Arial"/>
              <a:cs typeface="Arial"/>
              <a:sym typeface="Arial"/>
            </a:endParaRPr>
          </a:p>
        </p:txBody>
      </p:sp>
      <p:sp>
        <p:nvSpPr>
          <p:cNvPr id="747" name="Google Shape;747;p71"/>
          <p:cNvSpPr/>
          <p:nvPr/>
        </p:nvSpPr>
        <p:spPr>
          <a:xfrm>
            <a:off x="3311650" y="2864975"/>
            <a:ext cx="817500" cy="16059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8" name="Google Shape;748;p71"/>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72"/>
          <p:cNvSpPr txBox="1"/>
          <p:nvPr/>
        </p:nvSpPr>
        <p:spPr>
          <a:xfrm>
            <a:off x="431800" y="173800"/>
            <a:ext cx="45516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Grooming Meeting</a:t>
            </a:r>
            <a:endParaRPr b="0" i="0" sz="4000" u="none" cap="none" strike="noStrike">
              <a:solidFill>
                <a:srgbClr val="741B47"/>
              </a:solidFill>
              <a:latin typeface="Raleway Medium"/>
              <a:ea typeface="Raleway Medium"/>
              <a:cs typeface="Raleway Medium"/>
              <a:sym typeface="Raleway Medium"/>
            </a:endParaRPr>
          </a:p>
        </p:txBody>
      </p:sp>
      <p:grpSp>
        <p:nvGrpSpPr>
          <p:cNvPr id="754" name="Google Shape;754;p72"/>
          <p:cNvGrpSpPr/>
          <p:nvPr/>
        </p:nvGrpSpPr>
        <p:grpSpPr>
          <a:xfrm>
            <a:off x="703375" y="736562"/>
            <a:ext cx="7977497" cy="4096217"/>
            <a:chOff x="602125" y="779037"/>
            <a:chExt cx="7977497" cy="4096217"/>
          </a:xfrm>
        </p:grpSpPr>
        <p:pic>
          <p:nvPicPr>
            <p:cNvPr id="755" name="Google Shape;755;p72"/>
            <p:cNvPicPr preferRelativeResize="0"/>
            <p:nvPr/>
          </p:nvPicPr>
          <p:blipFill rotWithShape="1">
            <a:blip r:embed="rId3">
              <a:alphaModFix/>
            </a:blip>
            <a:srcRect b="0" l="0" r="0" t="0"/>
            <a:stretch/>
          </p:blipFill>
          <p:spPr>
            <a:xfrm>
              <a:off x="841847" y="779037"/>
              <a:ext cx="7737775" cy="4096217"/>
            </a:xfrm>
            <a:prstGeom prst="rect">
              <a:avLst/>
            </a:prstGeom>
            <a:noFill/>
            <a:ln>
              <a:noFill/>
            </a:ln>
          </p:spPr>
        </p:pic>
        <p:sp>
          <p:nvSpPr>
            <p:cNvPr id="756" name="Google Shape;756;p72"/>
            <p:cNvSpPr txBox="1"/>
            <p:nvPr/>
          </p:nvSpPr>
          <p:spPr>
            <a:xfrm>
              <a:off x="602125" y="1335750"/>
              <a:ext cx="1855200" cy="1763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p:txBody>
        </p:sp>
      </p:grpSp>
      <p:sp>
        <p:nvSpPr>
          <p:cNvPr id="757" name="Google Shape;757;p72"/>
          <p:cNvSpPr txBox="1"/>
          <p:nvPr/>
        </p:nvSpPr>
        <p:spPr>
          <a:xfrm>
            <a:off x="180475" y="1185850"/>
            <a:ext cx="3400200" cy="97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1" lang="tr" sz="2400" u="none" cap="none" strike="noStrike">
                <a:solidFill>
                  <a:srgbClr val="373A3C"/>
                </a:solidFill>
                <a:highlight>
                  <a:srgbClr val="FFFFFF"/>
                </a:highlight>
                <a:latin typeface="Arial"/>
                <a:ea typeface="Arial"/>
                <a:cs typeface="Arial"/>
                <a:sym typeface="Arial"/>
              </a:rPr>
              <a:t>“Review the Backlog, delete or add items”</a:t>
            </a:r>
            <a:endParaRPr b="1" i="1" sz="2400" u="none" cap="none" strike="noStrike">
              <a:solidFill>
                <a:srgbClr val="000000"/>
              </a:solidFill>
              <a:latin typeface="Arial"/>
              <a:ea typeface="Arial"/>
              <a:cs typeface="Arial"/>
              <a:sym typeface="Arial"/>
            </a:endParaRPr>
          </a:p>
        </p:txBody>
      </p:sp>
      <p:sp>
        <p:nvSpPr>
          <p:cNvPr id="758" name="Google Shape;758;p72"/>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73"/>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Daily Stand Up Meeting</a:t>
            </a:r>
            <a:endParaRPr b="0" i="0" sz="4000" u="none" cap="none" strike="noStrike">
              <a:solidFill>
                <a:srgbClr val="741B47"/>
              </a:solidFill>
              <a:latin typeface="Raleway Medium"/>
              <a:ea typeface="Raleway Medium"/>
              <a:cs typeface="Raleway Medium"/>
              <a:sym typeface="Raleway Medium"/>
            </a:endParaRPr>
          </a:p>
        </p:txBody>
      </p:sp>
      <p:grpSp>
        <p:nvGrpSpPr>
          <p:cNvPr id="764" name="Google Shape;764;p73"/>
          <p:cNvGrpSpPr/>
          <p:nvPr/>
        </p:nvGrpSpPr>
        <p:grpSpPr>
          <a:xfrm>
            <a:off x="703375" y="736562"/>
            <a:ext cx="7977497" cy="4096217"/>
            <a:chOff x="602125" y="779037"/>
            <a:chExt cx="7977497" cy="4096217"/>
          </a:xfrm>
        </p:grpSpPr>
        <p:pic>
          <p:nvPicPr>
            <p:cNvPr id="765" name="Google Shape;765;p73"/>
            <p:cNvPicPr preferRelativeResize="0"/>
            <p:nvPr/>
          </p:nvPicPr>
          <p:blipFill rotWithShape="1">
            <a:blip r:embed="rId3">
              <a:alphaModFix/>
            </a:blip>
            <a:srcRect b="0" l="0" r="0" t="0"/>
            <a:stretch/>
          </p:blipFill>
          <p:spPr>
            <a:xfrm>
              <a:off x="841847" y="779037"/>
              <a:ext cx="7737775" cy="4096217"/>
            </a:xfrm>
            <a:prstGeom prst="rect">
              <a:avLst/>
            </a:prstGeom>
            <a:noFill/>
            <a:ln>
              <a:noFill/>
            </a:ln>
          </p:spPr>
        </p:pic>
        <p:sp>
          <p:nvSpPr>
            <p:cNvPr id="766" name="Google Shape;766;p73"/>
            <p:cNvSpPr txBox="1"/>
            <p:nvPr/>
          </p:nvSpPr>
          <p:spPr>
            <a:xfrm>
              <a:off x="602125" y="1335750"/>
              <a:ext cx="1855200" cy="1763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p:txBody>
        </p:sp>
      </p:grpSp>
      <p:sp>
        <p:nvSpPr>
          <p:cNvPr id="767" name="Google Shape;767;p73"/>
          <p:cNvSpPr/>
          <p:nvPr/>
        </p:nvSpPr>
        <p:spPr>
          <a:xfrm rot="-5400000">
            <a:off x="6207800" y="-404725"/>
            <a:ext cx="1696500" cy="39759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68" name="Google Shape;768;p73"/>
          <p:cNvPicPr preferRelativeResize="0"/>
          <p:nvPr/>
        </p:nvPicPr>
        <p:blipFill rotWithShape="1">
          <a:blip r:embed="rId4">
            <a:alphaModFix/>
          </a:blip>
          <a:srcRect b="0" l="8522" r="4768" t="0"/>
          <a:stretch/>
        </p:blipFill>
        <p:spPr>
          <a:xfrm>
            <a:off x="6596000" y="1313164"/>
            <a:ext cx="2351550" cy="1074600"/>
          </a:xfrm>
          <a:prstGeom prst="rect">
            <a:avLst/>
          </a:prstGeom>
          <a:noFill/>
          <a:ln>
            <a:noFill/>
          </a:ln>
        </p:spPr>
      </p:pic>
      <p:sp>
        <p:nvSpPr>
          <p:cNvPr id="769" name="Google Shape;769;p73"/>
          <p:cNvSpPr txBox="1"/>
          <p:nvPr/>
        </p:nvSpPr>
        <p:spPr>
          <a:xfrm>
            <a:off x="631500" y="1175125"/>
            <a:ext cx="2160300" cy="56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1" lang="tr" sz="2400" u="none" cap="none" strike="noStrike">
                <a:solidFill>
                  <a:srgbClr val="373A3C"/>
                </a:solidFill>
                <a:highlight>
                  <a:srgbClr val="FFFFFF"/>
                </a:highlight>
                <a:latin typeface="Arial"/>
                <a:ea typeface="Arial"/>
                <a:cs typeface="Arial"/>
                <a:sym typeface="Arial"/>
              </a:rPr>
              <a:t>“15 minutes”</a:t>
            </a:r>
            <a:endParaRPr b="1" i="1" sz="2400" u="none" cap="none" strike="noStrike">
              <a:solidFill>
                <a:srgbClr val="000000"/>
              </a:solidFill>
              <a:latin typeface="Arial"/>
              <a:ea typeface="Arial"/>
              <a:cs typeface="Arial"/>
              <a:sym typeface="Arial"/>
            </a:endParaRPr>
          </a:p>
        </p:txBody>
      </p:sp>
      <p:sp>
        <p:nvSpPr>
          <p:cNvPr id="770" name="Google Shape;770;p73"/>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74"/>
          <p:cNvSpPr txBox="1"/>
          <p:nvPr>
            <p:ph type="title"/>
          </p:nvPr>
        </p:nvSpPr>
        <p:spPr>
          <a:xfrm>
            <a:off x="457200" y="192648"/>
            <a:ext cx="5640900" cy="1082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accent2"/>
              </a:buClr>
              <a:buSzPts val="4800"/>
              <a:buFont typeface="Raleway SemiBold"/>
              <a:buNone/>
            </a:pPr>
            <a:r>
              <a:rPr lang="tr" sz="4000">
                <a:solidFill>
                  <a:srgbClr val="741B47"/>
                </a:solidFill>
                <a:latin typeface="Raleway Medium"/>
                <a:ea typeface="Raleway Medium"/>
                <a:cs typeface="Raleway Medium"/>
                <a:sym typeface="Raleway Medium"/>
              </a:rPr>
              <a:t>Daily Stand Up Meeting</a:t>
            </a:r>
            <a:endParaRPr sz="4000">
              <a:solidFill>
                <a:srgbClr val="741B47"/>
              </a:solidFill>
              <a:latin typeface="Raleway Medium"/>
              <a:ea typeface="Raleway Medium"/>
              <a:cs typeface="Raleway Medium"/>
              <a:sym typeface="Raleway Medium"/>
            </a:endParaRPr>
          </a:p>
          <a:p>
            <a:pPr indent="0" lvl="0" marL="0" rtl="0" algn="l">
              <a:lnSpc>
                <a:spcPct val="80000"/>
              </a:lnSpc>
              <a:spcBef>
                <a:spcPts val="0"/>
              </a:spcBef>
              <a:spcAft>
                <a:spcPts val="0"/>
              </a:spcAft>
              <a:buSzPts val="4800"/>
              <a:buNone/>
            </a:pPr>
            <a:r>
              <a:t/>
            </a:r>
            <a:endParaRPr/>
          </a:p>
        </p:txBody>
      </p:sp>
      <p:sp>
        <p:nvSpPr>
          <p:cNvPr id="776" name="Google Shape;776;p74"/>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pic>
        <p:nvPicPr>
          <p:cNvPr id="777" name="Google Shape;777;p74"/>
          <p:cNvPicPr preferRelativeResize="0"/>
          <p:nvPr/>
        </p:nvPicPr>
        <p:blipFill rotWithShape="1">
          <a:blip r:embed="rId3">
            <a:alphaModFix/>
          </a:blip>
          <a:srcRect b="0" l="0" r="0" t="0"/>
          <a:stretch/>
        </p:blipFill>
        <p:spPr>
          <a:xfrm>
            <a:off x="2028838" y="861325"/>
            <a:ext cx="5086326" cy="4063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75"/>
          <p:cNvSpPr txBox="1"/>
          <p:nvPr/>
        </p:nvSpPr>
        <p:spPr>
          <a:xfrm>
            <a:off x="431800" y="173800"/>
            <a:ext cx="6976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Sprint Review Meeting</a:t>
            </a:r>
            <a:endParaRPr b="0" i="0" sz="4000" u="none" cap="none" strike="noStrike">
              <a:solidFill>
                <a:srgbClr val="741B47"/>
              </a:solidFill>
              <a:latin typeface="Raleway Medium"/>
              <a:ea typeface="Raleway Medium"/>
              <a:cs typeface="Raleway Medium"/>
              <a:sym typeface="Raleway Medium"/>
            </a:endParaRPr>
          </a:p>
        </p:txBody>
      </p:sp>
      <p:grpSp>
        <p:nvGrpSpPr>
          <p:cNvPr id="783" name="Google Shape;783;p75"/>
          <p:cNvGrpSpPr/>
          <p:nvPr/>
        </p:nvGrpSpPr>
        <p:grpSpPr>
          <a:xfrm>
            <a:off x="703375" y="736562"/>
            <a:ext cx="7977497" cy="4096217"/>
            <a:chOff x="602125" y="779037"/>
            <a:chExt cx="7977497" cy="4096217"/>
          </a:xfrm>
        </p:grpSpPr>
        <p:pic>
          <p:nvPicPr>
            <p:cNvPr id="784" name="Google Shape;784;p75"/>
            <p:cNvPicPr preferRelativeResize="0"/>
            <p:nvPr/>
          </p:nvPicPr>
          <p:blipFill rotWithShape="1">
            <a:blip r:embed="rId3">
              <a:alphaModFix/>
            </a:blip>
            <a:srcRect b="0" l="0" r="0" t="0"/>
            <a:stretch/>
          </p:blipFill>
          <p:spPr>
            <a:xfrm>
              <a:off x="841847" y="779037"/>
              <a:ext cx="7737775" cy="4096217"/>
            </a:xfrm>
            <a:prstGeom prst="rect">
              <a:avLst/>
            </a:prstGeom>
            <a:noFill/>
            <a:ln>
              <a:noFill/>
            </a:ln>
          </p:spPr>
        </p:pic>
        <p:sp>
          <p:nvSpPr>
            <p:cNvPr id="785" name="Google Shape;785;p75"/>
            <p:cNvSpPr txBox="1"/>
            <p:nvPr/>
          </p:nvSpPr>
          <p:spPr>
            <a:xfrm>
              <a:off x="602125" y="1335750"/>
              <a:ext cx="1855200" cy="1763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p:txBody>
        </p:sp>
      </p:grpSp>
      <p:sp>
        <p:nvSpPr>
          <p:cNvPr id="786" name="Google Shape;786;p75"/>
          <p:cNvSpPr/>
          <p:nvPr/>
        </p:nvSpPr>
        <p:spPr>
          <a:xfrm rot="-5400000">
            <a:off x="3860350" y="1003325"/>
            <a:ext cx="946200" cy="14970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7" name="Google Shape;787;p75"/>
          <p:cNvSpPr txBox="1"/>
          <p:nvPr/>
        </p:nvSpPr>
        <p:spPr>
          <a:xfrm>
            <a:off x="180475" y="1185850"/>
            <a:ext cx="3400200" cy="97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1" lang="tr" sz="2400" u="none" cap="none" strike="noStrike">
                <a:solidFill>
                  <a:srgbClr val="373A3C"/>
                </a:solidFill>
                <a:highlight>
                  <a:srgbClr val="FFFFFF"/>
                </a:highlight>
                <a:latin typeface="Arial"/>
                <a:ea typeface="Arial"/>
                <a:cs typeface="Arial"/>
                <a:sym typeface="Arial"/>
              </a:rPr>
              <a:t>“Get Feedback”</a:t>
            </a:r>
            <a:endParaRPr b="1" i="1" sz="2400" u="none" cap="none" strike="noStrike">
              <a:solidFill>
                <a:srgbClr val="000000"/>
              </a:solidFill>
              <a:latin typeface="Arial"/>
              <a:ea typeface="Arial"/>
              <a:cs typeface="Arial"/>
              <a:sym typeface="Arial"/>
            </a:endParaRPr>
          </a:p>
        </p:txBody>
      </p:sp>
      <p:sp>
        <p:nvSpPr>
          <p:cNvPr id="788" name="Google Shape;788;p75"/>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76"/>
          <p:cNvSpPr txBox="1"/>
          <p:nvPr/>
        </p:nvSpPr>
        <p:spPr>
          <a:xfrm>
            <a:off x="431800" y="173800"/>
            <a:ext cx="6976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Sprint Retrospective Meeting</a:t>
            </a:r>
            <a:endParaRPr b="0" i="0" sz="4000" u="none" cap="none" strike="noStrike">
              <a:solidFill>
                <a:srgbClr val="741B47"/>
              </a:solidFill>
              <a:latin typeface="Raleway Medium"/>
              <a:ea typeface="Raleway Medium"/>
              <a:cs typeface="Raleway Medium"/>
              <a:sym typeface="Raleway Medium"/>
            </a:endParaRPr>
          </a:p>
        </p:txBody>
      </p:sp>
      <p:grpSp>
        <p:nvGrpSpPr>
          <p:cNvPr id="794" name="Google Shape;794;p76"/>
          <p:cNvGrpSpPr/>
          <p:nvPr/>
        </p:nvGrpSpPr>
        <p:grpSpPr>
          <a:xfrm>
            <a:off x="703375" y="736562"/>
            <a:ext cx="7977497" cy="4096217"/>
            <a:chOff x="602125" y="779037"/>
            <a:chExt cx="7977497" cy="4096217"/>
          </a:xfrm>
        </p:grpSpPr>
        <p:pic>
          <p:nvPicPr>
            <p:cNvPr id="795" name="Google Shape;795;p76"/>
            <p:cNvPicPr preferRelativeResize="0"/>
            <p:nvPr/>
          </p:nvPicPr>
          <p:blipFill rotWithShape="1">
            <a:blip r:embed="rId3">
              <a:alphaModFix/>
            </a:blip>
            <a:srcRect b="0" l="0" r="0" t="0"/>
            <a:stretch/>
          </p:blipFill>
          <p:spPr>
            <a:xfrm>
              <a:off x="841847" y="779037"/>
              <a:ext cx="7737775" cy="4096217"/>
            </a:xfrm>
            <a:prstGeom prst="rect">
              <a:avLst/>
            </a:prstGeom>
            <a:noFill/>
            <a:ln>
              <a:noFill/>
            </a:ln>
          </p:spPr>
        </p:pic>
        <p:sp>
          <p:nvSpPr>
            <p:cNvPr id="796" name="Google Shape;796;p76"/>
            <p:cNvSpPr txBox="1"/>
            <p:nvPr/>
          </p:nvSpPr>
          <p:spPr>
            <a:xfrm>
              <a:off x="602125" y="1335750"/>
              <a:ext cx="1855200" cy="1763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Light"/>
                <a:ea typeface="Barlow Light"/>
                <a:cs typeface="Barlow Light"/>
                <a:sym typeface="Barlow Light"/>
              </a:endParaRPr>
            </a:p>
          </p:txBody>
        </p:sp>
      </p:grpSp>
      <p:sp>
        <p:nvSpPr>
          <p:cNvPr id="797" name="Google Shape;797;p76"/>
          <p:cNvSpPr/>
          <p:nvPr/>
        </p:nvSpPr>
        <p:spPr>
          <a:xfrm rot="-5400000">
            <a:off x="5785400" y="3336150"/>
            <a:ext cx="1155000" cy="18285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8" name="Google Shape;798;p76"/>
          <p:cNvSpPr txBox="1"/>
          <p:nvPr/>
        </p:nvSpPr>
        <p:spPr>
          <a:xfrm>
            <a:off x="225025" y="1018000"/>
            <a:ext cx="3289800" cy="97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1" lang="tr" sz="2400" u="none" cap="none" strike="noStrike">
                <a:solidFill>
                  <a:srgbClr val="373A3C"/>
                </a:solidFill>
                <a:highlight>
                  <a:srgbClr val="FFFFFF"/>
                </a:highlight>
                <a:latin typeface="Arial"/>
                <a:ea typeface="Arial"/>
                <a:cs typeface="Arial"/>
                <a:sym typeface="Arial"/>
              </a:rPr>
              <a:t>“Effective solutions to problems” </a:t>
            </a:r>
            <a:endParaRPr b="1" i="1" sz="2400" u="none" cap="none" strike="noStrike">
              <a:solidFill>
                <a:srgbClr val="000000"/>
              </a:solidFill>
              <a:latin typeface="Arial"/>
              <a:ea typeface="Arial"/>
              <a:cs typeface="Arial"/>
              <a:sym typeface="Arial"/>
            </a:endParaRPr>
          </a:p>
        </p:txBody>
      </p:sp>
      <p:sp>
        <p:nvSpPr>
          <p:cNvPr id="799" name="Google Shape;799;p76"/>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7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805" name="Google Shape;805;p77"/>
          <p:cNvSpPr txBox="1"/>
          <p:nvPr/>
        </p:nvSpPr>
        <p:spPr>
          <a:xfrm>
            <a:off x="3944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Burndown Chart</a:t>
            </a:r>
            <a:endParaRPr b="0" i="0" sz="1400" u="none" cap="none" strike="noStrike">
              <a:solidFill>
                <a:srgbClr val="000000"/>
              </a:solidFill>
              <a:latin typeface="Arial"/>
              <a:ea typeface="Arial"/>
              <a:cs typeface="Arial"/>
              <a:sym typeface="Arial"/>
            </a:endParaRPr>
          </a:p>
        </p:txBody>
      </p:sp>
      <p:pic>
        <p:nvPicPr>
          <p:cNvPr id="806" name="Google Shape;806;p77"/>
          <p:cNvPicPr preferRelativeResize="0"/>
          <p:nvPr/>
        </p:nvPicPr>
        <p:blipFill rotWithShape="1">
          <a:blip r:embed="rId3">
            <a:alphaModFix/>
          </a:blip>
          <a:srcRect b="0" l="0" r="0" t="0"/>
          <a:stretch/>
        </p:blipFill>
        <p:spPr>
          <a:xfrm>
            <a:off x="431799" y="1052946"/>
            <a:ext cx="5665413" cy="3463636"/>
          </a:xfrm>
          <a:prstGeom prst="rect">
            <a:avLst/>
          </a:prstGeom>
          <a:noFill/>
          <a:ln>
            <a:noFill/>
          </a:ln>
        </p:spPr>
      </p:pic>
      <p:sp>
        <p:nvSpPr>
          <p:cNvPr id="807" name="Google Shape;807;p77"/>
          <p:cNvSpPr/>
          <p:nvPr/>
        </p:nvSpPr>
        <p:spPr>
          <a:xfrm>
            <a:off x="6007625" y="1736203"/>
            <a:ext cx="2869850" cy="133882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tr" sz="1800" u="none" cap="none" strike="noStrike">
                <a:solidFill>
                  <a:schemeClr val="accent2"/>
                </a:solidFill>
                <a:latin typeface="Raleway SemiBold"/>
                <a:ea typeface="Raleway SemiBold"/>
                <a:cs typeface="Raleway SemiBold"/>
                <a:sym typeface="Raleway SemiBold"/>
              </a:rPr>
              <a:t>Graphical demonstration of remaining work versus time. </a:t>
            </a:r>
            <a:endParaRPr b="0" i="0" sz="1800" u="none" cap="none" strike="noStrike">
              <a:solidFill>
                <a:schemeClr val="accent2"/>
              </a:solidFill>
              <a:latin typeface="Raleway SemiBold"/>
              <a:ea typeface="Raleway SemiBold"/>
              <a:cs typeface="Raleway SemiBold"/>
              <a:sym typeface="Raleway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78"/>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813" name="Google Shape;813;p78"/>
          <p:cNvSpPr txBox="1"/>
          <p:nvPr/>
        </p:nvSpPr>
        <p:spPr>
          <a:xfrm>
            <a:off x="431799" y="173800"/>
            <a:ext cx="6398491"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Timeboxing</a:t>
            </a:r>
            <a:endParaRPr b="0" i="0" sz="4000" u="none" cap="none" strike="noStrike">
              <a:solidFill>
                <a:srgbClr val="741B47"/>
              </a:solidFill>
              <a:latin typeface="Raleway Medium"/>
              <a:ea typeface="Raleway Medium"/>
              <a:cs typeface="Raleway Medium"/>
              <a:sym typeface="Raleway Medium"/>
            </a:endParaRPr>
          </a:p>
        </p:txBody>
      </p:sp>
      <p:pic>
        <p:nvPicPr>
          <p:cNvPr id="814" name="Google Shape;814;p78"/>
          <p:cNvPicPr preferRelativeResize="0"/>
          <p:nvPr/>
        </p:nvPicPr>
        <p:blipFill rotWithShape="1">
          <a:blip r:embed="rId3">
            <a:alphaModFix/>
          </a:blip>
          <a:srcRect b="0" l="0" r="0" t="0"/>
          <a:stretch/>
        </p:blipFill>
        <p:spPr>
          <a:xfrm>
            <a:off x="514971" y="1009070"/>
            <a:ext cx="3237257" cy="3804234"/>
          </a:xfrm>
          <a:prstGeom prst="rect">
            <a:avLst/>
          </a:prstGeom>
          <a:noFill/>
          <a:ln>
            <a:noFill/>
          </a:ln>
        </p:spPr>
      </p:pic>
      <p:sp>
        <p:nvSpPr>
          <p:cNvPr id="815" name="Google Shape;815;p78"/>
          <p:cNvSpPr/>
          <p:nvPr/>
        </p:nvSpPr>
        <p:spPr>
          <a:xfrm>
            <a:off x="4251450" y="1528627"/>
            <a:ext cx="4282800" cy="26637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tr" sz="1800" u="none" cap="none" strike="noStrike">
                <a:solidFill>
                  <a:schemeClr val="accent2"/>
                </a:solidFill>
                <a:latin typeface="Raleway SemiBold"/>
                <a:ea typeface="Raleway SemiBold"/>
                <a:cs typeface="Raleway SemiBold"/>
                <a:sym typeface="Raleway SemiBold"/>
              </a:rPr>
              <a:t>A timebox is a period of time in which a team works to achieve a goal. </a:t>
            </a:r>
            <a:endParaRPr b="0" i="0" sz="18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rPr b="0" i="0" lang="tr" sz="1800" u="none" cap="none" strike="noStrike">
                <a:solidFill>
                  <a:schemeClr val="accent2"/>
                </a:solidFill>
                <a:latin typeface="Raleway SemiBold"/>
                <a:ea typeface="Raleway SemiBold"/>
                <a:cs typeface="Raleway SemiBold"/>
                <a:sym typeface="Raleway SemiBold"/>
              </a:rPr>
              <a:t>Instead of waiting until the goal is reached, the timeboxing approach </a:t>
            </a:r>
            <a:r>
              <a:rPr b="0" i="0" lang="tr" sz="1800" u="none" cap="none" strike="noStrike">
                <a:solidFill>
                  <a:srgbClr val="FF0000"/>
                </a:solidFill>
                <a:latin typeface="Raleway SemiBold"/>
                <a:ea typeface="Raleway SemiBold"/>
                <a:cs typeface="Raleway SemiBold"/>
                <a:sym typeface="Raleway SemiBold"/>
              </a:rPr>
              <a:t>STOPS</a:t>
            </a:r>
            <a:r>
              <a:rPr b="0" i="0" lang="tr" sz="1800" u="none" cap="none" strike="noStrike">
                <a:solidFill>
                  <a:schemeClr val="accent2"/>
                </a:solidFill>
                <a:latin typeface="Raleway SemiBold"/>
                <a:ea typeface="Raleway SemiBold"/>
                <a:cs typeface="Raleway SemiBold"/>
                <a:sym typeface="Raleway SemiBold"/>
              </a:rPr>
              <a:t> when the time limit is reached.</a:t>
            </a:r>
            <a:endParaRPr b="0" i="0" sz="1800" u="none" cap="none" strike="noStrike">
              <a:solidFill>
                <a:schemeClr val="accent2"/>
              </a:solidFill>
              <a:latin typeface="Raleway SemiBold"/>
              <a:ea typeface="Raleway SemiBold"/>
              <a:cs typeface="Raleway SemiBold"/>
              <a:sym typeface="Raleway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4"/>
          <p:cNvSpPr txBox="1"/>
          <p:nvPr>
            <p:ph idx="1" type="subTitle"/>
          </p:nvPr>
        </p:nvSpPr>
        <p:spPr>
          <a:xfrm>
            <a:off x="225250" y="4136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tr"/>
              <a:t>ONE-on-ONE MEETING</a:t>
            </a:r>
            <a:endParaRPr/>
          </a:p>
        </p:txBody>
      </p:sp>
      <p:sp>
        <p:nvSpPr>
          <p:cNvPr id="181" name="Google Shape;181;p34"/>
          <p:cNvSpPr/>
          <p:nvPr/>
        </p:nvSpPr>
        <p:spPr>
          <a:xfrm>
            <a:off x="1815525" y="1571375"/>
            <a:ext cx="5460300" cy="2564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tr" sz="2750">
                <a:solidFill>
                  <a:schemeClr val="hlink"/>
                </a:solidFill>
                <a:highlight>
                  <a:srgbClr val="F8F8F8"/>
                </a:highlight>
                <a:uFill>
                  <a:noFill/>
                </a:uFill>
                <a:hlinkClick r:id="rId3"/>
              </a:rPr>
              <a:t>https://calendly.com/sergio_taco</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79"/>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821" name="Google Shape;821;p79"/>
          <p:cNvSpPr txBox="1"/>
          <p:nvPr/>
        </p:nvSpPr>
        <p:spPr>
          <a:xfrm>
            <a:off x="431799" y="173800"/>
            <a:ext cx="6398491"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Story Points</a:t>
            </a:r>
            <a:endParaRPr b="0" i="0" sz="4000" u="none" cap="none" strike="noStrike">
              <a:solidFill>
                <a:srgbClr val="741B47"/>
              </a:solidFill>
              <a:latin typeface="Raleway Medium"/>
              <a:ea typeface="Raleway Medium"/>
              <a:cs typeface="Raleway Medium"/>
              <a:sym typeface="Raleway Medium"/>
            </a:endParaRPr>
          </a:p>
        </p:txBody>
      </p:sp>
      <p:pic>
        <p:nvPicPr>
          <p:cNvPr id="822" name="Google Shape;822;p79"/>
          <p:cNvPicPr preferRelativeResize="0"/>
          <p:nvPr/>
        </p:nvPicPr>
        <p:blipFill rotWithShape="1">
          <a:blip r:embed="rId3">
            <a:alphaModFix/>
          </a:blip>
          <a:srcRect b="0" l="0" r="0" t="0"/>
          <a:stretch/>
        </p:blipFill>
        <p:spPr>
          <a:xfrm>
            <a:off x="168562" y="1286160"/>
            <a:ext cx="4870254" cy="3057240"/>
          </a:xfrm>
          <a:prstGeom prst="rect">
            <a:avLst/>
          </a:prstGeom>
          <a:noFill/>
          <a:ln>
            <a:noFill/>
          </a:ln>
        </p:spPr>
      </p:pic>
      <p:sp>
        <p:nvSpPr>
          <p:cNvPr id="823" name="Google Shape;823;p79"/>
          <p:cNvSpPr/>
          <p:nvPr/>
        </p:nvSpPr>
        <p:spPr>
          <a:xfrm>
            <a:off x="5396915" y="1729867"/>
            <a:ext cx="3605251" cy="216982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tr" sz="1800" u="none" cap="none" strike="noStrike">
                <a:solidFill>
                  <a:schemeClr val="accent2"/>
                </a:solidFill>
                <a:latin typeface="Raleway SemiBold"/>
                <a:ea typeface="Raleway SemiBold"/>
                <a:cs typeface="Raleway SemiBold"/>
                <a:sym typeface="Raleway SemiBold"/>
              </a:rPr>
              <a:t>- Numeric values that indicate the </a:t>
            </a:r>
            <a:r>
              <a:rPr b="0" i="0" lang="tr" sz="1800" u="none" cap="none" strike="noStrike">
                <a:solidFill>
                  <a:srgbClr val="FF0000"/>
                </a:solidFill>
                <a:latin typeface="Raleway SemiBold"/>
                <a:ea typeface="Raleway SemiBold"/>
                <a:cs typeface="Raleway SemiBold"/>
                <a:sym typeface="Raleway SemiBold"/>
              </a:rPr>
              <a:t>difficulty level </a:t>
            </a:r>
            <a:r>
              <a:rPr b="0" i="0" lang="tr" sz="1800" u="none" cap="none" strike="noStrike">
                <a:solidFill>
                  <a:schemeClr val="accent2"/>
                </a:solidFill>
                <a:latin typeface="Raleway SemiBold"/>
                <a:ea typeface="Raleway SemiBold"/>
                <a:cs typeface="Raleway SemiBold"/>
                <a:sym typeface="Raleway SemiBold"/>
              </a:rPr>
              <a:t>of the user stories</a:t>
            </a:r>
            <a:endParaRPr b="0" i="0" sz="18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rPr b="0" i="0" lang="tr" sz="1800" u="none" cap="none" strike="noStrike">
                <a:solidFill>
                  <a:schemeClr val="accent2"/>
                </a:solidFill>
                <a:latin typeface="Raleway SemiBold"/>
                <a:ea typeface="Raleway SemiBold"/>
                <a:cs typeface="Raleway SemiBold"/>
                <a:sym typeface="Raleway SemiBold"/>
              </a:rPr>
              <a:t>- Assigned to each user story using the </a:t>
            </a:r>
            <a:r>
              <a:rPr b="0" i="0" lang="tr" sz="1800" u="none" cap="none" strike="noStrike">
                <a:solidFill>
                  <a:srgbClr val="FF0000"/>
                </a:solidFill>
                <a:latin typeface="Raleway SemiBold"/>
                <a:ea typeface="Raleway SemiBold"/>
                <a:cs typeface="Raleway SemiBold"/>
                <a:sym typeface="Raleway SemiBold"/>
              </a:rPr>
              <a:t>Fibonacci numbers</a:t>
            </a:r>
            <a:endParaRPr b="0" i="0" sz="1800" u="none" cap="none" strike="noStrike">
              <a:solidFill>
                <a:srgbClr val="FF0000"/>
              </a:solidFill>
              <a:latin typeface="Raleway SemiBold"/>
              <a:ea typeface="Raleway SemiBold"/>
              <a:cs typeface="Raleway SemiBold"/>
              <a:sym typeface="Raleway SemiBo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8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829" name="Google Shape;829;p80"/>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Story Points</a:t>
            </a:r>
            <a:endParaRPr b="0" i="0" sz="4000" u="none" cap="none" strike="noStrike">
              <a:solidFill>
                <a:srgbClr val="741B47"/>
              </a:solidFill>
              <a:latin typeface="Raleway Medium"/>
              <a:ea typeface="Raleway Medium"/>
              <a:cs typeface="Raleway Medium"/>
              <a:sym typeface="Raleway Medium"/>
            </a:endParaRPr>
          </a:p>
        </p:txBody>
      </p:sp>
      <p:pic>
        <p:nvPicPr>
          <p:cNvPr id="830" name="Google Shape;830;p80"/>
          <p:cNvPicPr preferRelativeResize="0"/>
          <p:nvPr/>
        </p:nvPicPr>
        <p:blipFill rotWithShape="1">
          <a:blip r:embed="rId3">
            <a:alphaModFix/>
          </a:blip>
          <a:srcRect b="21940" l="1361" r="0" t="9664"/>
          <a:stretch/>
        </p:blipFill>
        <p:spPr>
          <a:xfrm>
            <a:off x="3357575" y="381000"/>
            <a:ext cx="4502124" cy="4417225"/>
          </a:xfrm>
          <a:prstGeom prst="rect">
            <a:avLst/>
          </a:prstGeom>
          <a:noFill/>
          <a:ln>
            <a:noFill/>
          </a:ln>
        </p:spPr>
      </p:pic>
      <p:sp>
        <p:nvSpPr>
          <p:cNvPr id="831" name="Google Shape;831;p80"/>
          <p:cNvSpPr txBox="1"/>
          <p:nvPr/>
        </p:nvSpPr>
        <p:spPr>
          <a:xfrm>
            <a:off x="345900" y="2233500"/>
            <a:ext cx="3272700" cy="820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rPr b="0" i="1" lang="tr" sz="1800" u="none" cap="none" strike="noStrike">
                <a:solidFill>
                  <a:schemeClr val="accent2"/>
                </a:solidFill>
                <a:latin typeface="Raleway SemiBold"/>
                <a:ea typeface="Raleway SemiBold"/>
                <a:cs typeface="Raleway SemiBold"/>
                <a:sym typeface="Raleway SemiBold"/>
              </a:rPr>
              <a:t>Story point describes the difficulty level !</a:t>
            </a:r>
            <a:endParaRPr b="0" i="1" sz="1400" u="none" cap="none" strike="noStrike">
              <a:solidFill>
                <a:schemeClr val="accent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81"/>
          <p:cNvSpPr txBox="1"/>
          <p:nvPr>
            <p:ph idx="12" type="sldNum"/>
          </p:nvPr>
        </p:nvSpPr>
        <p:spPr>
          <a:xfrm>
            <a:off x="8660971" y="4643239"/>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tr"/>
              <a:t>‹#›</a:t>
            </a:fld>
            <a:endParaRPr/>
          </a:p>
        </p:txBody>
      </p:sp>
      <p:sp>
        <p:nvSpPr>
          <p:cNvPr id="837" name="Google Shape;837;p81"/>
          <p:cNvSpPr txBox="1"/>
          <p:nvPr/>
        </p:nvSpPr>
        <p:spPr>
          <a:xfrm>
            <a:off x="431800" y="173800"/>
            <a:ext cx="80661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Story Points in a Product Backlog</a:t>
            </a:r>
            <a:endParaRPr b="0" i="0" sz="4000" u="none" cap="none" strike="noStrike">
              <a:solidFill>
                <a:srgbClr val="741B47"/>
              </a:solidFill>
              <a:latin typeface="Raleway Medium"/>
              <a:ea typeface="Raleway Medium"/>
              <a:cs typeface="Raleway Medium"/>
              <a:sym typeface="Raleway Medium"/>
            </a:endParaRPr>
          </a:p>
        </p:txBody>
      </p:sp>
      <p:pic>
        <p:nvPicPr>
          <p:cNvPr id="838" name="Google Shape;838;p81"/>
          <p:cNvPicPr preferRelativeResize="0"/>
          <p:nvPr/>
        </p:nvPicPr>
        <p:blipFill rotWithShape="1">
          <a:blip r:embed="rId3">
            <a:alphaModFix/>
          </a:blip>
          <a:srcRect b="39117" l="0" r="0" t="0"/>
          <a:stretch/>
        </p:blipFill>
        <p:spPr>
          <a:xfrm>
            <a:off x="269525" y="647525"/>
            <a:ext cx="8167276" cy="4388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82"/>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844" name="Google Shape;844;p82"/>
          <p:cNvSpPr txBox="1"/>
          <p:nvPr/>
        </p:nvSpPr>
        <p:spPr>
          <a:xfrm>
            <a:off x="431799" y="173800"/>
            <a:ext cx="6398491" cy="626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Velocity</a:t>
            </a:r>
            <a:endParaRPr b="0" i="0" sz="4000" u="none" cap="none" strike="noStrike">
              <a:solidFill>
                <a:srgbClr val="741B47"/>
              </a:solidFill>
              <a:latin typeface="Raleway Medium"/>
              <a:ea typeface="Raleway Medium"/>
              <a:cs typeface="Raleway Medium"/>
              <a:sym typeface="Raleway Medium"/>
            </a:endParaRPr>
          </a:p>
        </p:txBody>
      </p:sp>
      <p:pic>
        <p:nvPicPr>
          <p:cNvPr id="845" name="Google Shape;845;p82"/>
          <p:cNvPicPr preferRelativeResize="0"/>
          <p:nvPr/>
        </p:nvPicPr>
        <p:blipFill rotWithShape="1">
          <a:blip r:embed="rId3">
            <a:alphaModFix/>
          </a:blip>
          <a:srcRect b="0" l="0" r="0" t="0"/>
          <a:stretch/>
        </p:blipFill>
        <p:spPr>
          <a:xfrm>
            <a:off x="117864" y="1129145"/>
            <a:ext cx="5149791" cy="3235037"/>
          </a:xfrm>
          <a:prstGeom prst="rect">
            <a:avLst/>
          </a:prstGeom>
          <a:noFill/>
          <a:ln>
            <a:noFill/>
          </a:ln>
        </p:spPr>
      </p:pic>
      <p:sp>
        <p:nvSpPr>
          <p:cNvPr id="846" name="Google Shape;846;p82"/>
          <p:cNvSpPr/>
          <p:nvPr/>
        </p:nvSpPr>
        <p:spPr>
          <a:xfrm>
            <a:off x="5410770" y="1182612"/>
            <a:ext cx="3605251" cy="341632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0" i="0" lang="tr" sz="1800" u="none" cap="none" strike="noStrike">
                <a:solidFill>
                  <a:schemeClr val="accent2"/>
                </a:solidFill>
                <a:latin typeface="Raleway SemiBold"/>
                <a:ea typeface="Raleway SemiBold"/>
                <a:cs typeface="Raleway SemiBold"/>
                <a:sym typeface="Raleway SemiBold"/>
              </a:rPr>
              <a:t>- Key metric in scrum</a:t>
            </a:r>
            <a:endParaRPr b="0" i="0" sz="18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rPr b="0" i="0" lang="tr" sz="1800" u="none" cap="none" strike="noStrike">
                <a:solidFill>
                  <a:schemeClr val="accent2"/>
                </a:solidFill>
                <a:latin typeface="Raleway SemiBold"/>
                <a:ea typeface="Raleway SemiBold"/>
                <a:cs typeface="Raleway SemiBold"/>
                <a:sym typeface="Raleway SemiBold"/>
              </a:rPr>
              <a:t>- Summing up all story points at the end of each sprint</a:t>
            </a:r>
            <a:endParaRPr b="0" i="0" sz="18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rPr b="0" i="0" lang="tr" sz="1800" u="none" cap="none" strike="noStrike">
                <a:solidFill>
                  <a:schemeClr val="accent2"/>
                </a:solidFill>
                <a:latin typeface="Raleway SemiBold"/>
                <a:ea typeface="Raleway SemiBold"/>
                <a:cs typeface="Raleway SemiBold"/>
                <a:sym typeface="Raleway SemiBold"/>
              </a:rPr>
              <a:t>- Making an estimation of how long the project will take to complete. </a:t>
            </a:r>
            <a:endParaRPr b="0" i="0" sz="1800" u="none" cap="none" strike="noStrike">
              <a:solidFill>
                <a:schemeClr val="accent2"/>
              </a:solidFill>
              <a:latin typeface="Raleway SemiBold"/>
              <a:ea typeface="Raleway SemiBold"/>
              <a:cs typeface="Raleway SemiBold"/>
              <a:sym typeface="Raleway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83"/>
          <p:cNvSpPr txBox="1"/>
          <p:nvPr>
            <p:ph idx="12" type="sldNum"/>
          </p:nvPr>
        </p:nvSpPr>
        <p:spPr>
          <a:xfrm>
            <a:off x="8649025" y="4636750"/>
            <a:ext cx="456900" cy="46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200"/>
              <a:buNone/>
            </a:pPr>
            <a:fld id="{00000000-1234-1234-1234-123412341234}" type="slidenum">
              <a:rPr lang="tr"/>
              <a:t>‹#›</a:t>
            </a:fld>
            <a:endParaRPr/>
          </a:p>
        </p:txBody>
      </p:sp>
      <p:sp>
        <p:nvSpPr>
          <p:cNvPr id="852" name="Google Shape;852;p83"/>
          <p:cNvSpPr txBox="1"/>
          <p:nvPr/>
        </p:nvSpPr>
        <p:spPr>
          <a:xfrm>
            <a:off x="431799" y="173800"/>
            <a:ext cx="63984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chemeClr val="accent2"/>
              </a:buClr>
              <a:buSzPts val="4800"/>
              <a:buFont typeface="Raleway SemiBold"/>
              <a:buNone/>
            </a:pPr>
            <a:r>
              <a:rPr b="0" i="0" lang="tr" sz="4000" u="none" cap="none" strike="noStrike">
                <a:solidFill>
                  <a:srgbClr val="741B47"/>
                </a:solidFill>
                <a:latin typeface="Raleway Medium"/>
                <a:ea typeface="Raleway Medium"/>
                <a:cs typeface="Raleway Medium"/>
                <a:sym typeface="Raleway Medium"/>
              </a:rPr>
              <a:t>Velocity</a:t>
            </a:r>
            <a:endParaRPr b="0" i="0" sz="4000" u="none" cap="none" strike="noStrike">
              <a:solidFill>
                <a:srgbClr val="741B47"/>
              </a:solidFill>
              <a:latin typeface="Raleway Medium"/>
              <a:ea typeface="Raleway Medium"/>
              <a:cs typeface="Raleway Medium"/>
              <a:sym typeface="Raleway Medium"/>
            </a:endParaRPr>
          </a:p>
        </p:txBody>
      </p:sp>
      <p:pic>
        <p:nvPicPr>
          <p:cNvPr id="853" name="Google Shape;853;p83"/>
          <p:cNvPicPr preferRelativeResize="0"/>
          <p:nvPr/>
        </p:nvPicPr>
        <p:blipFill rotWithShape="1">
          <a:blip r:embed="rId3">
            <a:alphaModFix/>
          </a:blip>
          <a:srcRect b="0" l="0" r="0" t="0"/>
          <a:stretch/>
        </p:blipFill>
        <p:spPr>
          <a:xfrm>
            <a:off x="117864" y="1129145"/>
            <a:ext cx="5149790" cy="3235038"/>
          </a:xfrm>
          <a:prstGeom prst="rect">
            <a:avLst/>
          </a:prstGeom>
          <a:noFill/>
          <a:ln>
            <a:noFill/>
          </a:ln>
        </p:spPr>
      </p:pic>
      <p:sp>
        <p:nvSpPr>
          <p:cNvPr id="854" name="Google Shape;854;p83"/>
          <p:cNvSpPr/>
          <p:nvPr/>
        </p:nvSpPr>
        <p:spPr>
          <a:xfrm>
            <a:off x="5267650" y="2167010"/>
            <a:ext cx="3605400" cy="594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400"/>
              <a:buFont typeface="Arial"/>
              <a:buNone/>
            </a:pPr>
            <a:r>
              <a:rPr b="0" i="0" lang="tr" sz="2400" u="none" cap="none" strike="noStrike">
                <a:solidFill>
                  <a:schemeClr val="accent2"/>
                </a:solidFill>
                <a:latin typeface="Raleway SemiBold"/>
                <a:ea typeface="Raleway SemiBold"/>
                <a:cs typeface="Raleway SemiBold"/>
                <a:sym typeface="Raleway SemiBold"/>
              </a:rPr>
              <a:t>What do you think?</a:t>
            </a:r>
            <a:endParaRPr b="0" i="0" sz="24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accent2"/>
              </a:solidFill>
              <a:latin typeface="Raleway SemiBold"/>
              <a:ea typeface="Raleway SemiBold"/>
              <a:cs typeface="Raleway SemiBold"/>
              <a:sym typeface="Raleway SemiBold"/>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accent2"/>
              </a:solidFill>
              <a:latin typeface="Raleway SemiBold"/>
              <a:ea typeface="Raleway SemiBold"/>
              <a:cs typeface="Raleway SemiBold"/>
              <a:sym typeface="Raleway SemiBold"/>
            </a:endParaRPr>
          </a:p>
        </p:txBody>
      </p:sp>
      <p:pic>
        <p:nvPicPr>
          <p:cNvPr id="855" name="Google Shape;855;p83">
            <a:hlinkClick r:id="rId4"/>
          </p:cNvPr>
          <p:cNvPicPr preferRelativeResize="0"/>
          <p:nvPr/>
        </p:nvPicPr>
        <p:blipFill rotWithShape="1">
          <a:blip r:embed="rId5">
            <a:alphaModFix/>
          </a:blip>
          <a:srcRect b="0" l="0" r="0" t="0"/>
          <a:stretch/>
        </p:blipFill>
        <p:spPr>
          <a:xfrm>
            <a:off x="0" y="4429125"/>
            <a:ext cx="9144000" cy="714375"/>
          </a:xfrm>
          <a:prstGeom prst="rect">
            <a:avLst/>
          </a:prstGeom>
          <a:noFill/>
          <a:ln>
            <a:noFill/>
          </a:ln>
        </p:spPr>
      </p:pic>
      <p:sp>
        <p:nvSpPr>
          <p:cNvPr id="856" name="Google Shape;856;p83">
            <a:hlinkClick r:id="rId6"/>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84"/>
          <p:cNvSpPr txBox="1"/>
          <p:nvPr>
            <p:ph type="title"/>
          </p:nvPr>
        </p:nvSpPr>
        <p:spPr>
          <a:xfrm>
            <a:off x="457200" y="192648"/>
            <a:ext cx="5640900" cy="10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tr"/>
              <a:t>JIRA</a:t>
            </a:r>
            <a:endParaRPr/>
          </a:p>
        </p:txBody>
      </p:sp>
      <p:sp>
        <p:nvSpPr>
          <p:cNvPr id="862" name="Google Shape;862;p84"/>
          <p:cNvSpPr txBox="1"/>
          <p:nvPr>
            <p:ph idx="1" type="body"/>
          </p:nvPr>
        </p:nvSpPr>
        <p:spPr>
          <a:xfrm>
            <a:off x="457200" y="1995750"/>
            <a:ext cx="5640900" cy="2640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tr" sz="1100" u="sng">
                <a:solidFill>
                  <a:schemeClr val="hlink"/>
                </a:solidFill>
                <a:latin typeface="Arial"/>
                <a:ea typeface="Arial"/>
                <a:cs typeface="Arial"/>
                <a:sym typeface="Arial"/>
                <a:hlinkClick r:id="rId3"/>
              </a:rPr>
              <a:t>DERS NOTLARI</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85"/>
          <p:cNvSpPr txBox="1"/>
          <p:nvPr/>
        </p:nvSpPr>
        <p:spPr>
          <a:xfrm>
            <a:off x="1681538" y="239588"/>
            <a:ext cx="5044500" cy="510900"/>
          </a:xfrm>
          <a:prstGeom prst="rect">
            <a:avLst/>
          </a:prstGeom>
          <a:solidFill>
            <a:srgbClr val="C27BA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tr" sz="2100">
                <a:solidFill>
                  <a:srgbClr val="FFFFFF"/>
                </a:solidFill>
                <a:latin typeface="Calibri"/>
                <a:ea typeface="Calibri"/>
                <a:cs typeface="Calibri"/>
                <a:sym typeface="Calibri"/>
              </a:rPr>
              <a:t>QUESTIONS</a:t>
            </a:r>
            <a:endParaRPr sz="2100">
              <a:solidFill>
                <a:srgbClr val="FFFFFF"/>
              </a:solidFill>
              <a:latin typeface="Calibri"/>
              <a:ea typeface="Calibri"/>
              <a:cs typeface="Calibri"/>
              <a:sym typeface="Calibri"/>
            </a:endParaRPr>
          </a:p>
        </p:txBody>
      </p:sp>
      <p:pic>
        <p:nvPicPr>
          <p:cNvPr id="869" name="Google Shape;869;p85"/>
          <p:cNvPicPr preferRelativeResize="0"/>
          <p:nvPr/>
        </p:nvPicPr>
        <p:blipFill>
          <a:blip r:embed="rId3">
            <a:alphaModFix/>
          </a:blip>
          <a:stretch>
            <a:fillRect/>
          </a:stretch>
        </p:blipFill>
        <p:spPr>
          <a:xfrm>
            <a:off x="8515345" y="4570218"/>
            <a:ext cx="628650" cy="573277"/>
          </a:xfrm>
          <a:prstGeom prst="rect">
            <a:avLst/>
          </a:prstGeom>
          <a:noFill/>
          <a:ln>
            <a:noFill/>
          </a:ln>
        </p:spPr>
      </p:pic>
      <p:pic>
        <p:nvPicPr>
          <p:cNvPr id="870" name="Google Shape;870;p85"/>
          <p:cNvPicPr preferRelativeResize="0"/>
          <p:nvPr/>
        </p:nvPicPr>
        <p:blipFill>
          <a:blip r:embed="rId4">
            <a:alphaModFix/>
          </a:blip>
          <a:stretch>
            <a:fillRect/>
          </a:stretch>
        </p:blipFill>
        <p:spPr>
          <a:xfrm>
            <a:off x="1517738" y="750553"/>
            <a:ext cx="5372100" cy="433625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86"/>
          <p:cNvSpPr txBox="1"/>
          <p:nvPr/>
        </p:nvSpPr>
        <p:spPr>
          <a:xfrm>
            <a:off x="1681538" y="296738"/>
            <a:ext cx="5044500" cy="510975"/>
          </a:xfrm>
          <a:prstGeom prst="rect">
            <a:avLst/>
          </a:prstGeom>
          <a:solidFill>
            <a:srgbClr val="C27BA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tr" sz="2100">
                <a:solidFill>
                  <a:srgbClr val="FFFFFF"/>
                </a:solidFill>
                <a:latin typeface="Calibri"/>
                <a:ea typeface="Calibri"/>
                <a:cs typeface="Calibri"/>
                <a:sym typeface="Calibri"/>
              </a:rPr>
              <a:t>QUESTIONS</a:t>
            </a:r>
            <a:endParaRPr sz="2100">
              <a:solidFill>
                <a:srgbClr val="FFFFFF"/>
              </a:solidFill>
              <a:latin typeface="Calibri"/>
              <a:ea typeface="Calibri"/>
              <a:cs typeface="Calibri"/>
              <a:sym typeface="Calibri"/>
            </a:endParaRPr>
          </a:p>
        </p:txBody>
      </p:sp>
      <p:sp>
        <p:nvSpPr>
          <p:cNvPr id="877" name="Google Shape;877;p86"/>
          <p:cNvSpPr txBox="1"/>
          <p:nvPr/>
        </p:nvSpPr>
        <p:spPr>
          <a:xfrm>
            <a:off x="853406" y="841856"/>
            <a:ext cx="7317900" cy="4191975"/>
          </a:xfrm>
          <a:prstGeom prst="rect">
            <a:avLst/>
          </a:prstGeom>
          <a:noFill/>
          <a:ln>
            <a:noFill/>
          </a:ln>
        </p:spPr>
        <p:txBody>
          <a:bodyPr anchorCtr="0" anchor="t" bIns="68575" lIns="68575" spcFirstLastPara="1" rIns="68575" wrap="square" tIns="68575">
            <a:noAutofit/>
          </a:bodyPr>
          <a:lstStyle/>
          <a:p>
            <a:pPr indent="0" lvl="0" marL="2400300" rtl="0" algn="l">
              <a:spcBef>
                <a:spcPts val="0"/>
              </a:spcBef>
              <a:spcAft>
                <a:spcPts val="0"/>
              </a:spcAft>
              <a:buNone/>
            </a:pPr>
            <a:r>
              <a:rPr lang="tr" sz="1400">
                <a:solidFill>
                  <a:srgbClr val="FF0000"/>
                </a:solidFill>
                <a:highlight>
                  <a:srgbClr val="FFFFFF"/>
                </a:highlight>
                <a:latin typeface="Calibri"/>
                <a:ea typeface="Calibri"/>
                <a:cs typeface="Calibri"/>
                <a:sym typeface="Calibri"/>
              </a:rPr>
              <a:t>    </a:t>
            </a:r>
            <a:r>
              <a:rPr lang="tr" sz="1800">
                <a:solidFill>
                  <a:srgbClr val="FF0000"/>
                </a:solidFill>
                <a:highlight>
                  <a:srgbClr val="FFFFFF"/>
                </a:highlight>
                <a:latin typeface="Calibri"/>
                <a:ea typeface="Calibri"/>
                <a:cs typeface="Calibri"/>
                <a:sym typeface="Calibri"/>
              </a:rPr>
              <a:t>What is Python?</a:t>
            </a:r>
            <a:endParaRPr sz="1800">
              <a:solidFill>
                <a:srgbClr val="FF0000"/>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1800">
              <a:latin typeface="Calibri"/>
              <a:ea typeface="Calibri"/>
              <a:cs typeface="Calibri"/>
              <a:sym typeface="Calibri"/>
            </a:endParaRPr>
          </a:p>
          <a:p>
            <a:pPr indent="0" lvl="0" marL="0" rtl="0" algn="ctr">
              <a:spcBef>
                <a:spcPts val="0"/>
              </a:spcBef>
              <a:spcAft>
                <a:spcPts val="0"/>
              </a:spcAft>
              <a:buNone/>
            </a:pPr>
            <a:r>
              <a:rPr lang="tr" sz="1800">
                <a:latin typeface="Calibri"/>
                <a:ea typeface="Calibri"/>
                <a:cs typeface="Calibri"/>
                <a:sym typeface="Calibri"/>
              </a:rPr>
              <a:t>		</a:t>
            </a:r>
            <a:endParaRPr sz="1800">
              <a:latin typeface="Calibri"/>
              <a:ea typeface="Calibri"/>
              <a:cs typeface="Calibri"/>
              <a:sym typeface="Calibri"/>
            </a:endParaRPr>
          </a:p>
          <a:p>
            <a:pPr indent="0" lvl="0" marL="2400300" rtl="0" algn="l">
              <a:spcBef>
                <a:spcPts val="0"/>
              </a:spcBef>
              <a:spcAft>
                <a:spcPts val="0"/>
              </a:spcAft>
              <a:buNone/>
            </a:pPr>
            <a:r>
              <a:rPr lang="tr" sz="1800">
                <a:solidFill>
                  <a:srgbClr val="FF0000"/>
                </a:solidFill>
                <a:highlight>
                  <a:srgbClr val="FFFFFF"/>
                </a:highlight>
                <a:latin typeface="Calibri"/>
                <a:ea typeface="Calibri"/>
                <a:cs typeface="Calibri"/>
                <a:sym typeface="Calibri"/>
              </a:rPr>
              <a:t>    What is PEP 8?</a:t>
            </a:r>
            <a:endParaRPr sz="1800">
              <a:solidFill>
                <a:srgbClr val="FF0000"/>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1800">
              <a:latin typeface="Calibri"/>
              <a:ea typeface="Calibri"/>
              <a:cs typeface="Calibri"/>
              <a:sym typeface="Calibri"/>
            </a:endParaRPr>
          </a:p>
          <a:p>
            <a:pPr indent="0" lvl="0" marL="0" rtl="0" algn="ctr">
              <a:spcBef>
                <a:spcPts val="0"/>
              </a:spcBef>
              <a:spcAft>
                <a:spcPts val="0"/>
              </a:spcAft>
              <a:buNone/>
            </a:pPr>
            <a:r>
              <a:t/>
            </a:r>
            <a:endParaRPr sz="1800">
              <a:latin typeface="Calibri"/>
              <a:ea typeface="Calibri"/>
              <a:cs typeface="Calibri"/>
              <a:sym typeface="Calibri"/>
            </a:endParaRPr>
          </a:p>
          <a:p>
            <a:pPr indent="0" lvl="0" marL="685800" rtl="0" algn="l">
              <a:spcBef>
                <a:spcPts val="0"/>
              </a:spcBef>
              <a:spcAft>
                <a:spcPts val="0"/>
              </a:spcAft>
              <a:buNone/>
            </a:pPr>
            <a:r>
              <a:rPr lang="tr" sz="1800">
                <a:solidFill>
                  <a:srgbClr val="FF0000"/>
                </a:solidFill>
                <a:latin typeface="Calibri"/>
                <a:ea typeface="Calibri"/>
                <a:cs typeface="Calibri"/>
                <a:sym typeface="Calibri"/>
              </a:rPr>
              <a:t>Aşağıdakilerden hangileri PEP 8 convention ‘a göre doğrudur </a:t>
            </a:r>
            <a:endParaRPr sz="1800">
              <a:solidFill>
                <a:srgbClr val="FF0000"/>
              </a:solidFill>
              <a:latin typeface="Calibri"/>
              <a:ea typeface="Calibri"/>
              <a:cs typeface="Calibri"/>
              <a:sym typeface="Calibri"/>
            </a:endParaRPr>
          </a:p>
          <a:p>
            <a:pPr indent="0" lvl="0" marL="0" rtl="0" algn="l">
              <a:spcBef>
                <a:spcPts val="0"/>
              </a:spcBef>
              <a:spcAft>
                <a:spcPts val="0"/>
              </a:spcAft>
              <a:buNone/>
            </a:pPr>
            <a:r>
              <a:rPr lang="tr" sz="1500">
                <a:latin typeface="Calibri"/>
                <a:ea typeface="Calibri"/>
                <a:cs typeface="Calibri"/>
                <a:sym typeface="Calibri"/>
              </a:rPr>
              <a:t>			A											B	</a:t>
            </a:r>
            <a:endParaRPr sz="1500">
              <a:latin typeface="Calibri"/>
              <a:ea typeface="Calibri"/>
              <a:cs typeface="Calibri"/>
              <a:sym typeface="Calibri"/>
            </a:endParaRPr>
          </a:p>
          <a:p>
            <a:pPr indent="0" lvl="0" marL="0" rtl="0" algn="l">
              <a:spcBef>
                <a:spcPts val="0"/>
              </a:spcBef>
              <a:spcAft>
                <a:spcPts val="0"/>
              </a:spcAft>
              <a:buNone/>
            </a:pPr>
            <a:r>
              <a:rPr lang="tr" sz="1500">
                <a:highlight>
                  <a:srgbClr val="F0F0F0"/>
                </a:highlight>
                <a:latin typeface="Calibri"/>
                <a:ea typeface="Calibri"/>
                <a:cs typeface="Calibri"/>
                <a:sym typeface="Calibri"/>
              </a:rPr>
              <a:t>I. 		print('continent')</a:t>
            </a:r>
            <a:r>
              <a:rPr lang="tr" sz="1500">
                <a:highlight>
                  <a:srgbClr val="FFFFFF"/>
                </a:highlight>
                <a:latin typeface="Calibri"/>
                <a:ea typeface="Calibri"/>
                <a:cs typeface="Calibri"/>
                <a:sym typeface="Calibri"/>
              </a:rPr>
              <a:t>	    				 		     </a:t>
            </a:r>
            <a:r>
              <a:rPr lang="tr" sz="1500">
                <a:highlight>
                  <a:srgbClr val="F0F0F0"/>
                </a:highlight>
                <a:latin typeface="Calibri"/>
                <a:ea typeface="Calibri"/>
                <a:cs typeface="Calibri"/>
                <a:sym typeface="Calibri"/>
              </a:rPr>
              <a:t>print ('continent')</a:t>
            </a:r>
            <a:endParaRPr sz="1500">
              <a:highlight>
                <a:srgbClr val="F0F0F0"/>
              </a:highlight>
              <a:latin typeface="Calibri"/>
              <a:ea typeface="Calibri"/>
              <a:cs typeface="Calibri"/>
              <a:sym typeface="Calibri"/>
            </a:endParaRPr>
          </a:p>
          <a:p>
            <a:pPr indent="0" lvl="0" marL="342900" rtl="0" algn="l">
              <a:spcBef>
                <a:spcPts val="0"/>
              </a:spcBef>
              <a:spcAft>
                <a:spcPts val="0"/>
              </a:spcAft>
              <a:buNone/>
            </a:pPr>
            <a:r>
              <a:t/>
            </a:r>
            <a:endParaRPr sz="1500">
              <a:highlight>
                <a:srgbClr val="F0F0F0"/>
              </a:highlight>
              <a:latin typeface="Calibri"/>
              <a:ea typeface="Calibri"/>
              <a:cs typeface="Calibri"/>
              <a:sym typeface="Calibri"/>
            </a:endParaRPr>
          </a:p>
          <a:p>
            <a:pPr indent="0" lvl="0" marL="342900" rtl="0" algn="l">
              <a:spcBef>
                <a:spcPts val="0"/>
              </a:spcBef>
              <a:spcAft>
                <a:spcPts val="0"/>
              </a:spcAft>
              <a:buNone/>
            </a:pPr>
            <a:r>
              <a:t/>
            </a:r>
            <a:endParaRPr sz="1500">
              <a:highlight>
                <a:srgbClr val="F0F0F0"/>
              </a:highlight>
              <a:latin typeface="Calibri"/>
              <a:ea typeface="Calibri"/>
              <a:cs typeface="Calibri"/>
              <a:sym typeface="Calibri"/>
            </a:endParaRPr>
          </a:p>
          <a:p>
            <a:pPr indent="0" lvl="0" marL="0" rtl="0" algn="l">
              <a:spcBef>
                <a:spcPts val="0"/>
              </a:spcBef>
              <a:spcAft>
                <a:spcPts val="0"/>
              </a:spcAft>
              <a:buNone/>
            </a:pPr>
            <a:r>
              <a:rPr lang="tr" sz="1500">
                <a:highlight>
                  <a:srgbClr val="F0F0F0"/>
                </a:highlight>
                <a:latin typeface="Calibri"/>
                <a:ea typeface="Calibri"/>
                <a:cs typeface="Calibri"/>
                <a:sym typeface="Calibri"/>
              </a:rPr>
              <a:t>II. 	if y == 3 : print x , y ; x , y = y , x			</a:t>
            </a:r>
            <a:r>
              <a:rPr lang="tr" sz="1500">
                <a:highlight>
                  <a:srgbClr val="FFFFFF"/>
                </a:highlight>
                <a:latin typeface="Calibri"/>
                <a:ea typeface="Calibri"/>
                <a:cs typeface="Calibri"/>
                <a:sym typeface="Calibri"/>
              </a:rPr>
              <a:t>		</a:t>
            </a:r>
            <a:r>
              <a:rPr lang="tr" sz="1500">
                <a:highlight>
                  <a:srgbClr val="F0F0F0"/>
                </a:highlight>
                <a:latin typeface="Calibri"/>
                <a:ea typeface="Calibri"/>
                <a:cs typeface="Calibri"/>
                <a:sym typeface="Calibri"/>
              </a:rPr>
              <a:t>if y == 3: print x, y; x, y = y, x</a:t>
            </a:r>
            <a:r>
              <a:rPr lang="tr" sz="1500">
                <a:highlight>
                  <a:srgbClr val="FFFFFF"/>
                </a:highlight>
                <a:latin typeface="Calibri"/>
                <a:ea typeface="Calibri"/>
                <a:cs typeface="Calibri"/>
                <a:sym typeface="Calibri"/>
              </a:rPr>
              <a:t> </a:t>
            </a:r>
            <a:endParaRPr sz="1500">
              <a:highlight>
                <a:srgbClr val="FFFFFF"/>
              </a:highlight>
              <a:latin typeface="Calibri"/>
              <a:ea typeface="Calibri"/>
              <a:cs typeface="Calibri"/>
              <a:sym typeface="Calibri"/>
            </a:endParaRPr>
          </a:p>
          <a:p>
            <a:pPr indent="342900" lvl="0" marL="1028700" rtl="0" algn="l">
              <a:lnSpc>
                <a:spcPct val="115000"/>
              </a:lnSpc>
              <a:spcBef>
                <a:spcPts val="0"/>
              </a:spcBef>
              <a:spcAft>
                <a:spcPts val="0"/>
              </a:spcAft>
              <a:buNone/>
            </a:pPr>
            <a:r>
              <a:t/>
            </a:r>
            <a:endParaRPr sz="1500">
              <a:solidFill>
                <a:srgbClr val="373A3C"/>
              </a:solidFill>
              <a:highlight>
                <a:srgbClr val="FFFFFF"/>
              </a:highlight>
              <a:latin typeface="Calibri"/>
              <a:ea typeface="Calibri"/>
              <a:cs typeface="Calibri"/>
              <a:sym typeface="Calibri"/>
            </a:endParaRPr>
          </a:p>
          <a:p>
            <a:pPr indent="0" lvl="0" marL="0" rtl="0" algn="l">
              <a:lnSpc>
                <a:spcPct val="115000"/>
              </a:lnSpc>
              <a:spcBef>
                <a:spcPts val="900"/>
              </a:spcBef>
              <a:spcAft>
                <a:spcPts val="0"/>
              </a:spcAft>
              <a:buNone/>
            </a:pPr>
            <a:r>
              <a:rPr lang="tr" sz="1500">
                <a:highlight>
                  <a:srgbClr val="FFFFFF"/>
                </a:highlight>
                <a:latin typeface="Calibri"/>
                <a:ea typeface="Calibri"/>
                <a:cs typeface="Calibri"/>
                <a:sym typeface="Calibri"/>
              </a:rPr>
              <a:t>III. 		 </a:t>
            </a:r>
            <a:r>
              <a:rPr lang="tr" sz="1500">
                <a:highlight>
                  <a:srgbClr val="F0F0F0"/>
                </a:highlight>
                <a:latin typeface="Calibri"/>
                <a:ea typeface="Calibri"/>
                <a:cs typeface="Calibri"/>
                <a:sym typeface="Calibri"/>
              </a:rPr>
              <a:t>df[0,]</a:t>
            </a:r>
            <a:r>
              <a:rPr lang="tr" sz="1500">
                <a:highlight>
                  <a:srgbClr val="FFFFFF"/>
                </a:highlight>
                <a:latin typeface="Calibri"/>
                <a:ea typeface="Calibri"/>
                <a:cs typeface="Calibri"/>
                <a:sym typeface="Calibri"/>
              </a:rPr>
              <a:t> or </a:t>
            </a:r>
            <a:r>
              <a:rPr lang="tr" sz="1500">
                <a:highlight>
                  <a:srgbClr val="F0F0F0"/>
                </a:highlight>
                <a:latin typeface="Calibri"/>
                <a:ea typeface="Calibri"/>
                <a:cs typeface="Calibri"/>
                <a:sym typeface="Calibri"/>
              </a:rPr>
              <a:t>foo = (2,)</a:t>
            </a:r>
            <a:r>
              <a:rPr lang="tr" sz="1500">
                <a:highlight>
                  <a:srgbClr val="FFFFFF"/>
                </a:highlight>
                <a:latin typeface="Calibri"/>
                <a:ea typeface="Calibri"/>
                <a:cs typeface="Calibri"/>
                <a:sym typeface="Calibri"/>
              </a:rPr>
              <a:t> 						   </a:t>
            </a:r>
            <a:r>
              <a:rPr lang="tr" sz="1500">
                <a:highlight>
                  <a:srgbClr val="F0F0F0"/>
                </a:highlight>
                <a:latin typeface="Calibri"/>
                <a:ea typeface="Calibri"/>
                <a:cs typeface="Calibri"/>
                <a:sym typeface="Calibri"/>
              </a:rPr>
              <a:t>df[0, ]</a:t>
            </a:r>
            <a:r>
              <a:rPr lang="tr" sz="1500">
                <a:highlight>
                  <a:srgbClr val="FFFFFF"/>
                </a:highlight>
                <a:latin typeface="Calibri"/>
                <a:ea typeface="Calibri"/>
                <a:cs typeface="Calibri"/>
                <a:sym typeface="Calibri"/>
              </a:rPr>
              <a:t> or </a:t>
            </a:r>
            <a:r>
              <a:rPr lang="tr" sz="1500">
                <a:highlight>
                  <a:srgbClr val="F0F0F0"/>
                </a:highlight>
                <a:latin typeface="Calibri"/>
                <a:ea typeface="Calibri"/>
                <a:cs typeface="Calibri"/>
                <a:sym typeface="Calibri"/>
              </a:rPr>
              <a:t>foo = (2, )</a:t>
            </a:r>
            <a:endParaRPr sz="1500">
              <a:highlight>
                <a:srgbClr val="F0F0F0"/>
              </a:highlight>
              <a:latin typeface="Calibri"/>
              <a:ea typeface="Calibri"/>
              <a:cs typeface="Calibri"/>
              <a:sym typeface="Calibri"/>
            </a:endParaRPr>
          </a:p>
          <a:p>
            <a:pPr indent="0" lvl="0" marL="0" rtl="0" algn="l">
              <a:lnSpc>
                <a:spcPct val="115000"/>
              </a:lnSpc>
              <a:spcBef>
                <a:spcPts val="900"/>
              </a:spcBef>
              <a:spcAft>
                <a:spcPts val="0"/>
              </a:spcAft>
              <a:buNone/>
            </a:pPr>
            <a:r>
              <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800"/>
              <a:buFont typeface="Arial"/>
              <a:buNone/>
            </a:pPr>
            <a:r>
              <a:t/>
            </a:r>
            <a:endParaRPr sz="1400">
              <a:highlight>
                <a:srgbClr val="F0F0F0"/>
              </a:highlight>
              <a:latin typeface="Calibri"/>
              <a:ea typeface="Calibri"/>
              <a:cs typeface="Calibri"/>
              <a:sym typeface="Calibri"/>
            </a:endParaRPr>
          </a:p>
          <a:p>
            <a:pPr indent="0" lvl="0" marL="0" rtl="0" algn="l">
              <a:lnSpc>
                <a:spcPct val="115000"/>
              </a:lnSpc>
              <a:spcBef>
                <a:spcPts val="900"/>
              </a:spcBef>
              <a:spcAft>
                <a:spcPts val="0"/>
              </a:spcAft>
              <a:buClr>
                <a:schemeClr val="dk1"/>
              </a:buClr>
              <a:buSzPts val="8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highlight>
                <a:srgbClr val="FFFFFF"/>
              </a:highlight>
              <a:latin typeface="Calibri"/>
              <a:ea typeface="Calibri"/>
              <a:cs typeface="Calibri"/>
              <a:sym typeface="Calibri"/>
            </a:endParaRPr>
          </a:p>
          <a:p>
            <a:pPr indent="0" lvl="0" marL="0" rtl="0" algn="l">
              <a:spcBef>
                <a:spcPts val="0"/>
              </a:spcBef>
              <a:spcAft>
                <a:spcPts val="0"/>
              </a:spcAft>
              <a:buNone/>
            </a:pPr>
            <a:r>
              <a:t/>
            </a:r>
            <a:endParaRPr sz="1400">
              <a:highlight>
                <a:srgbClr val="FFFFFF"/>
              </a:highlight>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a:p>
            <a:pPr indent="342900" lvl="0" marL="1371600" rtl="0" algn="l">
              <a:spcBef>
                <a:spcPts val="0"/>
              </a:spcBef>
              <a:spcAft>
                <a:spcPts val="0"/>
              </a:spcAft>
              <a:buNone/>
            </a:pPr>
            <a:r>
              <a:rPr lang="tr" sz="1400">
                <a:latin typeface="Calibri"/>
                <a:ea typeface="Calibri"/>
                <a:cs typeface="Calibri"/>
                <a:sym typeface="Calibri"/>
              </a:rPr>
              <a:t> </a:t>
            </a:r>
            <a:endParaRPr sz="1400">
              <a:latin typeface="Calibri"/>
              <a:ea typeface="Calibri"/>
              <a:cs typeface="Calibri"/>
              <a:sym typeface="Calibri"/>
            </a:endParaRPr>
          </a:p>
        </p:txBody>
      </p:sp>
      <p:pic>
        <p:nvPicPr>
          <p:cNvPr id="878" name="Google Shape;878;p86"/>
          <p:cNvPicPr preferRelativeResize="0"/>
          <p:nvPr/>
        </p:nvPicPr>
        <p:blipFill>
          <a:blip r:embed="rId3">
            <a:alphaModFix/>
          </a:blip>
          <a:stretch>
            <a:fillRect/>
          </a:stretch>
        </p:blipFill>
        <p:spPr>
          <a:xfrm>
            <a:off x="8515345" y="4570218"/>
            <a:ext cx="628650" cy="5732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87"/>
          <p:cNvSpPr txBox="1"/>
          <p:nvPr/>
        </p:nvSpPr>
        <p:spPr>
          <a:xfrm>
            <a:off x="1681538" y="296738"/>
            <a:ext cx="5044500" cy="510975"/>
          </a:xfrm>
          <a:prstGeom prst="rect">
            <a:avLst/>
          </a:prstGeom>
          <a:solidFill>
            <a:srgbClr val="C27BA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tr" sz="2100">
                <a:solidFill>
                  <a:srgbClr val="FFFFFF"/>
                </a:solidFill>
                <a:latin typeface="Calibri"/>
                <a:ea typeface="Calibri"/>
                <a:cs typeface="Calibri"/>
                <a:sym typeface="Calibri"/>
              </a:rPr>
              <a:t>QUESTIONS</a:t>
            </a:r>
            <a:endParaRPr sz="2100">
              <a:solidFill>
                <a:srgbClr val="FFFFFF"/>
              </a:solidFill>
              <a:latin typeface="Calibri"/>
              <a:ea typeface="Calibri"/>
              <a:cs typeface="Calibri"/>
              <a:sym typeface="Calibri"/>
            </a:endParaRPr>
          </a:p>
        </p:txBody>
      </p:sp>
      <p:sp>
        <p:nvSpPr>
          <p:cNvPr id="885" name="Google Shape;885;p87"/>
          <p:cNvSpPr txBox="1"/>
          <p:nvPr/>
        </p:nvSpPr>
        <p:spPr>
          <a:xfrm>
            <a:off x="453356" y="956156"/>
            <a:ext cx="8301825" cy="4096575"/>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t/>
            </a:r>
            <a:endParaRPr sz="1800">
              <a:solidFill>
                <a:srgbClr val="FF0000"/>
              </a:solidFill>
              <a:latin typeface="Calibri"/>
              <a:ea typeface="Calibri"/>
              <a:cs typeface="Calibri"/>
              <a:sym typeface="Calibri"/>
            </a:endParaRPr>
          </a:p>
          <a:p>
            <a:pPr indent="0" lvl="0" marL="0" rtl="0" algn="ctr">
              <a:spcBef>
                <a:spcPts val="0"/>
              </a:spcBef>
              <a:spcAft>
                <a:spcPts val="0"/>
              </a:spcAft>
              <a:buNone/>
            </a:pPr>
            <a:r>
              <a:t/>
            </a:r>
            <a:endParaRPr sz="1800">
              <a:solidFill>
                <a:srgbClr val="FF0000"/>
              </a:solidFill>
              <a:latin typeface="Calibri"/>
              <a:ea typeface="Calibri"/>
              <a:cs typeface="Calibri"/>
              <a:sym typeface="Calibri"/>
            </a:endParaRPr>
          </a:p>
          <a:p>
            <a:pPr indent="0" lvl="0" marL="0" rtl="0" algn="ctr">
              <a:spcBef>
                <a:spcPts val="0"/>
              </a:spcBef>
              <a:spcAft>
                <a:spcPts val="0"/>
              </a:spcAft>
              <a:buNone/>
            </a:pPr>
            <a:r>
              <a:rPr lang="tr" sz="1800">
                <a:solidFill>
                  <a:srgbClr val="FF0000"/>
                </a:solidFill>
                <a:highlight>
                  <a:srgbClr val="FFFFFF"/>
                </a:highlight>
                <a:latin typeface="Calibri"/>
                <a:ea typeface="Calibri"/>
                <a:cs typeface="Calibri"/>
                <a:sym typeface="Calibri"/>
              </a:rPr>
              <a:t>What are the comments and how do you write it in Python?</a:t>
            </a:r>
            <a:endParaRPr sz="1800">
              <a:solidFill>
                <a:srgbClr val="FF0000"/>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1800">
              <a:solidFill>
                <a:srgbClr val="FF0000"/>
              </a:solidFill>
              <a:highlight>
                <a:srgbClr val="FFFFFF"/>
              </a:highlight>
            </a:endParaRPr>
          </a:p>
          <a:p>
            <a:pPr indent="0" lvl="0" marL="0" rtl="0" algn="ctr">
              <a:spcBef>
                <a:spcPts val="0"/>
              </a:spcBef>
              <a:spcAft>
                <a:spcPts val="0"/>
              </a:spcAft>
              <a:buNone/>
            </a:pPr>
            <a:r>
              <a:t/>
            </a:r>
            <a:endParaRPr sz="1800">
              <a:solidFill>
                <a:srgbClr val="FF0000"/>
              </a:solidFill>
              <a:highlight>
                <a:srgbClr val="FFFFFF"/>
              </a:highlight>
            </a:endParaRPr>
          </a:p>
          <a:p>
            <a:pPr indent="0" lvl="0" marL="0" rtl="0" algn="l">
              <a:spcBef>
                <a:spcPts val="0"/>
              </a:spcBef>
              <a:spcAft>
                <a:spcPts val="0"/>
              </a:spcAft>
              <a:buNone/>
            </a:pPr>
            <a:r>
              <a:t/>
            </a:r>
            <a:endParaRPr sz="1800">
              <a:solidFill>
                <a:srgbClr val="0000FF"/>
              </a:solidFill>
              <a:latin typeface="Calibri"/>
              <a:ea typeface="Calibri"/>
              <a:cs typeface="Calibri"/>
              <a:sym typeface="Calibri"/>
            </a:endParaRPr>
          </a:p>
          <a:p>
            <a:pPr indent="0" lvl="0" marL="0" rtl="0" algn="ctr">
              <a:spcBef>
                <a:spcPts val="0"/>
              </a:spcBef>
              <a:spcAft>
                <a:spcPts val="0"/>
              </a:spcAft>
              <a:buNone/>
            </a:pPr>
            <a:r>
              <a:t/>
            </a:r>
            <a:endParaRPr sz="1800">
              <a:solidFill>
                <a:srgbClr val="FF0000"/>
              </a:solidFill>
              <a:latin typeface="Calibri"/>
              <a:ea typeface="Calibri"/>
              <a:cs typeface="Calibri"/>
              <a:sym typeface="Calibri"/>
            </a:endParaRPr>
          </a:p>
          <a:p>
            <a:pPr indent="0" lvl="0" marL="0" rtl="0" algn="ctr">
              <a:spcBef>
                <a:spcPts val="0"/>
              </a:spcBef>
              <a:spcAft>
                <a:spcPts val="0"/>
              </a:spcAft>
              <a:buNone/>
            </a:pPr>
            <a:r>
              <a:rPr lang="tr" sz="1800">
                <a:solidFill>
                  <a:srgbClr val="FF0000"/>
                </a:solidFill>
                <a:latin typeface="Calibri"/>
                <a:ea typeface="Calibri"/>
                <a:cs typeface="Calibri"/>
                <a:sym typeface="Calibri"/>
              </a:rPr>
              <a:t>        </a:t>
            </a:r>
            <a:r>
              <a:rPr lang="tr" sz="1800">
                <a:solidFill>
                  <a:srgbClr val="FF0000"/>
                </a:solidFill>
                <a:latin typeface="Calibri"/>
                <a:ea typeface="Calibri"/>
                <a:cs typeface="Calibri"/>
                <a:sym typeface="Calibri"/>
              </a:rPr>
              <a:t>Why are giving variable name and write comment on your code so important?</a:t>
            </a:r>
            <a:endParaRPr sz="1800">
              <a:solidFill>
                <a:srgbClr val="FF0000"/>
              </a:solidFill>
              <a:latin typeface="Calibri"/>
              <a:ea typeface="Calibri"/>
              <a:cs typeface="Calibri"/>
              <a:sym typeface="Calibri"/>
            </a:endParaRPr>
          </a:p>
          <a:p>
            <a:pPr indent="0" lvl="0" marL="0" rtl="0" algn="ctr">
              <a:spcBef>
                <a:spcPts val="0"/>
              </a:spcBef>
              <a:spcAft>
                <a:spcPts val="0"/>
              </a:spcAft>
              <a:buNone/>
            </a:pPr>
            <a:r>
              <a:t/>
            </a:r>
            <a:endParaRPr sz="1800">
              <a:solidFill>
                <a:srgbClr val="FF0000"/>
              </a:solidFill>
              <a:latin typeface="Calibri"/>
              <a:ea typeface="Calibri"/>
              <a:cs typeface="Calibri"/>
              <a:sym typeface="Calibri"/>
            </a:endParaRPr>
          </a:p>
          <a:p>
            <a:pPr indent="0" lvl="0" marL="0" rtl="0" algn="ctr">
              <a:spcBef>
                <a:spcPts val="0"/>
              </a:spcBef>
              <a:spcAft>
                <a:spcPts val="0"/>
              </a:spcAft>
              <a:buNone/>
            </a:pPr>
            <a:r>
              <a:t/>
            </a:r>
            <a:endParaRPr sz="1800">
              <a:latin typeface="Calibri"/>
              <a:ea typeface="Calibri"/>
              <a:cs typeface="Calibri"/>
              <a:sym typeface="Calibri"/>
            </a:endParaRPr>
          </a:p>
          <a:p>
            <a:pPr indent="0" lvl="0" marL="0" rtl="0" algn="ctr">
              <a:spcBef>
                <a:spcPts val="0"/>
              </a:spcBef>
              <a:spcAft>
                <a:spcPts val="0"/>
              </a:spcAft>
              <a:buNone/>
            </a:pPr>
            <a:r>
              <a:t/>
            </a:r>
            <a:endParaRPr sz="1800">
              <a:latin typeface="Calibri"/>
              <a:ea typeface="Calibri"/>
              <a:cs typeface="Calibri"/>
              <a:sym typeface="Calibri"/>
            </a:endParaRPr>
          </a:p>
          <a:p>
            <a:pPr indent="0" lvl="0" marL="342900" rtl="0" algn="ctr">
              <a:spcBef>
                <a:spcPts val="0"/>
              </a:spcBef>
              <a:spcAft>
                <a:spcPts val="0"/>
              </a:spcAft>
              <a:buNone/>
            </a:pPr>
            <a:r>
              <a:t/>
            </a:r>
            <a:endParaRPr sz="1800">
              <a:latin typeface="Calibri"/>
              <a:ea typeface="Calibri"/>
              <a:cs typeface="Calibri"/>
              <a:sym typeface="Calibri"/>
            </a:endParaRPr>
          </a:p>
          <a:p>
            <a:pPr indent="0" lvl="0" marL="0" rtl="0" algn="ctr">
              <a:spcBef>
                <a:spcPts val="0"/>
              </a:spcBef>
              <a:spcAft>
                <a:spcPts val="0"/>
              </a:spcAft>
              <a:buNone/>
            </a:pPr>
            <a:r>
              <a:t/>
            </a:r>
            <a:endParaRPr sz="1800">
              <a:latin typeface="Calibri"/>
              <a:ea typeface="Calibri"/>
              <a:cs typeface="Calibri"/>
              <a:sym typeface="Calibri"/>
            </a:endParaRPr>
          </a:p>
          <a:p>
            <a:pPr indent="342900" lvl="0" marL="1371600" rtl="0" algn="ctr">
              <a:spcBef>
                <a:spcPts val="0"/>
              </a:spcBef>
              <a:spcAft>
                <a:spcPts val="0"/>
              </a:spcAft>
              <a:buNone/>
            </a:pPr>
            <a:r>
              <a:rPr lang="tr" sz="1800">
                <a:latin typeface="Calibri"/>
                <a:ea typeface="Calibri"/>
                <a:cs typeface="Calibri"/>
                <a:sym typeface="Calibri"/>
              </a:rPr>
              <a:t> </a:t>
            </a:r>
            <a:endParaRPr sz="1800">
              <a:latin typeface="Calibri"/>
              <a:ea typeface="Calibri"/>
              <a:cs typeface="Calibri"/>
              <a:sym typeface="Calibri"/>
            </a:endParaRPr>
          </a:p>
        </p:txBody>
      </p:sp>
      <p:pic>
        <p:nvPicPr>
          <p:cNvPr id="886" name="Google Shape;886;p87"/>
          <p:cNvPicPr preferRelativeResize="0"/>
          <p:nvPr/>
        </p:nvPicPr>
        <p:blipFill>
          <a:blip r:embed="rId3">
            <a:alphaModFix/>
          </a:blip>
          <a:stretch>
            <a:fillRect/>
          </a:stretch>
        </p:blipFill>
        <p:spPr>
          <a:xfrm>
            <a:off x="8515345" y="4570218"/>
            <a:ext cx="628650" cy="5732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88"/>
          <p:cNvSpPr txBox="1"/>
          <p:nvPr/>
        </p:nvSpPr>
        <p:spPr>
          <a:xfrm>
            <a:off x="1681538" y="296738"/>
            <a:ext cx="5044500" cy="510975"/>
          </a:xfrm>
          <a:prstGeom prst="rect">
            <a:avLst/>
          </a:prstGeom>
          <a:solidFill>
            <a:srgbClr val="C27BA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tr" sz="2100">
                <a:solidFill>
                  <a:srgbClr val="FFFFFF"/>
                </a:solidFill>
                <a:latin typeface="Calibri"/>
                <a:ea typeface="Calibri"/>
                <a:cs typeface="Calibri"/>
                <a:sym typeface="Calibri"/>
              </a:rPr>
              <a:t>QUESTIONS</a:t>
            </a:r>
            <a:endParaRPr sz="2100">
              <a:solidFill>
                <a:srgbClr val="FFFFFF"/>
              </a:solidFill>
              <a:latin typeface="Calibri"/>
              <a:ea typeface="Calibri"/>
              <a:cs typeface="Calibri"/>
              <a:sym typeface="Calibri"/>
            </a:endParaRPr>
          </a:p>
        </p:txBody>
      </p:sp>
      <p:sp>
        <p:nvSpPr>
          <p:cNvPr id="893" name="Google Shape;893;p88"/>
          <p:cNvSpPr txBox="1"/>
          <p:nvPr/>
        </p:nvSpPr>
        <p:spPr>
          <a:xfrm>
            <a:off x="453356" y="956156"/>
            <a:ext cx="7999875" cy="3824775"/>
          </a:xfrm>
          <a:prstGeom prst="rect">
            <a:avLst/>
          </a:prstGeom>
          <a:noFill/>
          <a:ln>
            <a:noFill/>
          </a:ln>
        </p:spPr>
        <p:txBody>
          <a:bodyPr anchorCtr="0" anchor="t" bIns="68575" lIns="68575" spcFirstLastPara="1" rIns="68575" wrap="square" tIns="68575">
            <a:noAutofit/>
          </a:bodyPr>
          <a:lstStyle/>
          <a:p>
            <a:pPr indent="342900" lvl="0" marL="685800" rtl="0" algn="l">
              <a:spcBef>
                <a:spcPts val="0"/>
              </a:spcBef>
              <a:spcAft>
                <a:spcPts val="0"/>
              </a:spcAft>
              <a:buNone/>
            </a:pPr>
            <a:r>
              <a:t/>
            </a:r>
            <a:endParaRPr sz="1800">
              <a:solidFill>
                <a:srgbClr val="FF0000"/>
              </a:solidFill>
              <a:highlight>
                <a:srgbClr val="FFFFFF"/>
              </a:highlight>
              <a:latin typeface="Calibri"/>
              <a:ea typeface="Calibri"/>
              <a:cs typeface="Calibri"/>
              <a:sym typeface="Calibri"/>
            </a:endParaRPr>
          </a:p>
          <a:p>
            <a:pPr indent="0" lvl="0" marL="685800" rtl="0" algn="l">
              <a:spcBef>
                <a:spcPts val="0"/>
              </a:spcBef>
              <a:spcAft>
                <a:spcPts val="0"/>
              </a:spcAft>
              <a:buNone/>
            </a:pPr>
            <a:r>
              <a:rPr lang="tr" sz="1800">
                <a:solidFill>
                  <a:srgbClr val="FF0000"/>
                </a:solidFill>
                <a:highlight>
                  <a:srgbClr val="FFFFFF"/>
                </a:highlight>
                <a:latin typeface="Calibri"/>
                <a:ea typeface="Calibri"/>
                <a:cs typeface="Calibri"/>
                <a:sym typeface="Calibri"/>
              </a:rPr>
              <a:t>What are the numerical data types in Python and their properties?</a:t>
            </a:r>
            <a:endParaRPr sz="1800">
              <a:solidFill>
                <a:srgbClr val="FF0000"/>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1800">
              <a:highlight>
                <a:srgbClr val="FFFFFF"/>
              </a:highlight>
              <a:latin typeface="Calibri"/>
              <a:ea typeface="Calibri"/>
              <a:cs typeface="Calibri"/>
              <a:sym typeface="Calibri"/>
            </a:endParaRPr>
          </a:p>
          <a:p>
            <a:pPr indent="0" lvl="0" marL="342900" rtl="0" algn="ctr">
              <a:lnSpc>
                <a:spcPct val="115000"/>
              </a:lnSpc>
              <a:spcBef>
                <a:spcPts val="900"/>
              </a:spcBef>
              <a:spcAft>
                <a:spcPts val="0"/>
              </a:spcAft>
              <a:buNone/>
            </a:pPr>
            <a:r>
              <a:t/>
            </a:r>
            <a:endParaRPr sz="1800">
              <a:highlight>
                <a:srgbClr val="FFFFFF"/>
              </a:highlight>
              <a:latin typeface="Calibri"/>
              <a:ea typeface="Calibri"/>
              <a:cs typeface="Calibri"/>
              <a:sym typeface="Calibri"/>
            </a:endParaRPr>
          </a:p>
          <a:p>
            <a:pPr indent="0" lvl="0" marL="342900" rtl="0" algn="ctr">
              <a:lnSpc>
                <a:spcPct val="115000"/>
              </a:lnSpc>
              <a:spcBef>
                <a:spcPts val="900"/>
              </a:spcBef>
              <a:spcAft>
                <a:spcPts val="0"/>
              </a:spcAft>
              <a:buNone/>
            </a:pPr>
            <a:r>
              <a:t/>
            </a:r>
            <a:endParaRPr sz="1800">
              <a:highlight>
                <a:srgbClr val="FFFFFF"/>
              </a:highlight>
              <a:latin typeface="Calibri"/>
              <a:ea typeface="Calibri"/>
              <a:cs typeface="Calibri"/>
              <a:sym typeface="Calibri"/>
            </a:endParaRPr>
          </a:p>
          <a:p>
            <a:pPr indent="342900" lvl="0" marL="1714500" rtl="0" algn="l">
              <a:spcBef>
                <a:spcPts val="900"/>
              </a:spcBef>
              <a:spcAft>
                <a:spcPts val="0"/>
              </a:spcAft>
              <a:buNone/>
            </a:pPr>
            <a:r>
              <a:rPr lang="tr" sz="1800">
                <a:solidFill>
                  <a:srgbClr val="FF0000"/>
                </a:solidFill>
                <a:highlight>
                  <a:srgbClr val="FFFFFF"/>
                </a:highlight>
                <a:latin typeface="Calibri"/>
                <a:ea typeface="Calibri"/>
                <a:cs typeface="Calibri"/>
                <a:sym typeface="Calibri"/>
              </a:rPr>
              <a:t>Describe the Boolean types in detail.</a:t>
            </a:r>
            <a:endParaRPr sz="1800">
              <a:solidFill>
                <a:srgbClr val="FF0000"/>
              </a:solidFill>
              <a:highlight>
                <a:srgbClr val="FFFFFF"/>
              </a:highlight>
              <a:latin typeface="Calibri"/>
              <a:ea typeface="Calibri"/>
              <a:cs typeface="Calibri"/>
              <a:sym typeface="Calibri"/>
            </a:endParaRPr>
          </a:p>
          <a:p>
            <a:pPr indent="0" lvl="0" marL="0" rtl="0" algn="ctr">
              <a:spcBef>
                <a:spcPts val="0"/>
              </a:spcBef>
              <a:spcAft>
                <a:spcPts val="0"/>
              </a:spcAft>
              <a:buNone/>
            </a:pPr>
            <a:r>
              <a:t/>
            </a:r>
            <a:endParaRPr sz="1800">
              <a:latin typeface="Calibri"/>
              <a:ea typeface="Calibri"/>
              <a:cs typeface="Calibri"/>
              <a:sym typeface="Calibri"/>
            </a:endParaRPr>
          </a:p>
        </p:txBody>
      </p:sp>
      <p:pic>
        <p:nvPicPr>
          <p:cNvPr id="894" name="Google Shape;894;p88"/>
          <p:cNvPicPr preferRelativeResize="0"/>
          <p:nvPr/>
        </p:nvPicPr>
        <p:blipFill>
          <a:blip r:embed="rId3">
            <a:alphaModFix/>
          </a:blip>
          <a:stretch>
            <a:fillRect/>
          </a:stretch>
        </p:blipFill>
        <p:spPr>
          <a:xfrm>
            <a:off x="8515345" y="4570218"/>
            <a:ext cx="628650" cy="5732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5"/>
          <p:cNvSpPr txBox="1"/>
          <p:nvPr>
            <p:ph idx="1" type="subTitle"/>
          </p:nvPr>
        </p:nvSpPr>
        <p:spPr>
          <a:xfrm>
            <a:off x="225250" y="4136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tr"/>
              <a:t>PATH TERCİHLERİNİN İLETİLMESİ</a:t>
            </a:r>
            <a:endParaRPr/>
          </a:p>
        </p:txBody>
      </p:sp>
      <p:pic>
        <p:nvPicPr>
          <p:cNvPr id="187" name="Google Shape;187;p35"/>
          <p:cNvPicPr preferRelativeResize="0"/>
          <p:nvPr/>
        </p:nvPicPr>
        <p:blipFill>
          <a:blip r:embed="rId3">
            <a:alphaModFix/>
          </a:blip>
          <a:stretch>
            <a:fillRect/>
          </a:stretch>
        </p:blipFill>
        <p:spPr>
          <a:xfrm>
            <a:off x="4193100" y="1009475"/>
            <a:ext cx="4071550" cy="4288125"/>
          </a:xfrm>
          <a:prstGeom prst="rect">
            <a:avLst/>
          </a:prstGeom>
          <a:noFill/>
          <a:ln>
            <a:noFill/>
          </a:ln>
        </p:spPr>
      </p:pic>
      <p:sp>
        <p:nvSpPr>
          <p:cNvPr id="188" name="Google Shape;188;p35"/>
          <p:cNvSpPr/>
          <p:nvPr/>
        </p:nvSpPr>
        <p:spPr>
          <a:xfrm>
            <a:off x="331550" y="1009475"/>
            <a:ext cx="3256092" cy="2924748"/>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 sz="1500"/>
              <a:t>16 HAZİRAN 2016</a:t>
            </a:r>
            <a:endParaRPr b="1" sz="1500"/>
          </a:p>
          <a:p>
            <a:pPr indent="0" lvl="0" marL="0" rtl="0" algn="ctr">
              <a:spcBef>
                <a:spcPts val="0"/>
              </a:spcBef>
              <a:spcAft>
                <a:spcPts val="0"/>
              </a:spcAft>
              <a:buNone/>
            </a:pPr>
            <a:r>
              <a:rPr b="1" lang="tr" sz="1500"/>
              <a:t>15.00</a:t>
            </a:r>
            <a:endParaRPr b="1" sz="15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89"/>
          <p:cNvSpPr txBox="1"/>
          <p:nvPr/>
        </p:nvSpPr>
        <p:spPr>
          <a:xfrm>
            <a:off x="1681538" y="296738"/>
            <a:ext cx="5044500" cy="510975"/>
          </a:xfrm>
          <a:prstGeom prst="rect">
            <a:avLst/>
          </a:prstGeom>
          <a:solidFill>
            <a:srgbClr val="C27BA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tr" sz="2100">
                <a:solidFill>
                  <a:srgbClr val="FFFFFF"/>
                </a:solidFill>
                <a:latin typeface="Calibri"/>
                <a:ea typeface="Calibri"/>
                <a:cs typeface="Calibri"/>
                <a:sym typeface="Calibri"/>
              </a:rPr>
              <a:t>QUESTIONS</a:t>
            </a:r>
            <a:endParaRPr sz="2100">
              <a:solidFill>
                <a:srgbClr val="FFFFFF"/>
              </a:solidFill>
              <a:latin typeface="Calibri"/>
              <a:ea typeface="Calibri"/>
              <a:cs typeface="Calibri"/>
              <a:sym typeface="Calibri"/>
            </a:endParaRPr>
          </a:p>
        </p:txBody>
      </p:sp>
      <p:sp>
        <p:nvSpPr>
          <p:cNvPr id="901" name="Google Shape;901;p89"/>
          <p:cNvSpPr txBox="1"/>
          <p:nvPr/>
        </p:nvSpPr>
        <p:spPr>
          <a:xfrm>
            <a:off x="453356" y="956156"/>
            <a:ext cx="8415900" cy="382477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tr" sz="1700">
                <a:solidFill>
                  <a:srgbClr val="FF0000"/>
                </a:solidFill>
                <a:latin typeface="Calibri"/>
                <a:ea typeface="Calibri"/>
                <a:cs typeface="Calibri"/>
                <a:sym typeface="Calibri"/>
              </a:rPr>
              <a:t>6.  Aşağıdaki kodların çıktıları nedir?</a:t>
            </a:r>
            <a:endParaRPr sz="1700">
              <a:solidFill>
                <a:srgbClr val="FF0000"/>
              </a:solidFill>
              <a:latin typeface="Calibri"/>
              <a:ea typeface="Calibri"/>
              <a:cs typeface="Calibri"/>
              <a:sym typeface="Calibri"/>
            </a:endParaRPr>
          </a:p>
          <a:p>
            <a:pPr indent="0" lvl="0" marL="0" rtl="0" algn="l">
              <a:spcBef>
                <a:spcPts val="0"/>
              </a:spcBef>
              <a:spcAft>
                <a:spcPts val="0"/>
              </a:spcAft>
              <a:buNone/>
            </a:pPr>
            <a:r>
              <a:t/>
            </a:r>
            <a:endParaRPr sz="1700">
              <a:solidFill>
                <a:srgbClr val="FF0000"/>
              </a:solidFill>
              <a:latin typeface="Calibri"/>
              <a:ea typeface="Calibri"/>
              <a:cs typeface="Calibri"/>
              <a:sym typeface="Calibri"/>
            </a:endParaRPr>
          </a:p>
          <a:p>
            <a:pPr indent="-273050" lvl="0" marL="342900" rtl="0" algn="l">
              <a:spcBef>
                <a:spcPts val="0"/>
              </a:spcBef>
              <a:spcAft>
                <a:spcPts val="0"/>
              </a:spcAft>
              <a:buSzPts val="1700"/>
              <a:buFont typeface="Calibri"/>
              <a:buAutoNum type="alphaLcPeriod"/>
            </a:pPr>
            <a:r>
              <a:rPr lang="tr" sz="1700">
                <a:latin typeface="Calibri"/>
                <a:ea typeface="Calibri"/>
                <a:cs typeface="Calibri"/>
                <a:sym typeface="Calibri"/>
              </a:rPr>
              <a:t>print(type(32.6))</a:t>
            </a:r>
            <a:endParaRPr sz="1700">
              <a:latin typeface="Calibri"/>
              <a:ea typeface="Calibri"/>
              <a:cs typeface="Calibri"/>
              <a:sym typeface="Calibri"/>
            </a:endParaRPr>
          </a:p>
          <a:p>
            <a:pPr indent="0" lvl="0" marL="342900" rtl="0" algn="l">
              <a:spcBef>
                <a:spcPts val="0"/>
              </a:spcBef>
              <a:spcAft>
                <a:spcPts val="0"/>
              </a:spcAft>
              <a:buNone/>
            </a:pPr>
            <a:r>
              <a:t/>
            </a:r>
            <a:endParaRPr sz="1700">
              <a:latin typeface="Calibri"/>
              <a:ea typeface="Calibri"/>
              <a:cs typeface="Calibri"/>
              <a:sym typeface="Calibri"/>
            </a:endParaRPr>
          </a:p>
          <a:p>
            <a:pPr indent="-273050" lvl="0" marL="342900" rtl="0" algn="l">
              <a:spcBef>
                <a:spcPts val="0"/>
              </a:spcBef>
              <a:spcAft>
                <a:spcPts val="0"/>
              </a:spcAft>
              <a:buSzPts val="1700"/>
              <a:buFont typeface="Calibri"/>
              <a:buAutoNum type="alphaLcPeriod"/>
            </a:pPr>
            <a:r>
              <a:rPr lang="tr" sz="1700">
                <a:latin typeface="Calibri"/>
                <a:ea typeface="Calibri"/>
                <a:cs typeface="Calibri"/>
                <a:sym typeface="Calibri"/>
              </a:rPr>
              <a:t>print(type(True))</a:t>
            </a:r>
            <a:endParaRPr sz="1700">
              <a:latin typeface="Calibri"/>
              <a:ea typeface="Calibri"/>
              <a:cs typeface="Calibri"/>
              <a:sym typeface="Calibri"/>
            </a:endParaRPr>
          </a:p>
          <a:p>
            <a:pPr indent="0" lvl="0" marL="342900" rtl="0" algn="l">
              <a:spcBef>
                <a:spcPts val="0"/>
              </a:spcBef>
              <a:spcAft>
                <a:spcPts val="0"/>
              </a:spcAft>
              <a:buNone/>
            </a:pPr>
            <a:r>
              <a:t/>
            </a:r>
            <a:endParaRPr sz="1700">
              <a:latin typeface="Calibri"/>
              <a:ea typeface="Calibri"/>
              <a:cs typeface="Calibri"/>
              <a:sym typeface="Calibri"/>
            </a:endParaRPr>
          </a:p>
          <a:p>
            <a:pPr indent="-273050" lvl="0" marL="342900" rtl="0" algn="l">
              <a:spcBef>
                <a:spcPts val="0"/>
              </a:spcBef>
              <a:spcAft>
                <a:spcPts val="0"/>
              </a:spcAft>
              <a:buSzPts val="1700"/>
              <a:buFont typeface="Calibri"/>
              <a:buAutoNum type="alphaLcPeriod"/>
            </a:pPr>
            <a:r>
              <a:rPr lang="tr" sz="1700">
                <a:latin typeface="Calibri"/>
                <a:ea typeface="Calibri"/>
                <a:cs typeface="Calibri"/>
                <a:sym typeface="Calibri"/>
              </a:rPr>
              <a:t>print(type(‘True’))</a:t>
            </a:r>
            <a:endParaRPr sz="1700">
              <a:latin typeface="Calibri"/>
              <a:ea typeface="Calibri"/>
              <a:cs typeface="Calibri"/>
              <a:sym typeface="Calibri"/>
            </a:endParaRPr>
          </a:p>
          <a:p>
            <a:pPr indent="0" lvl="0" marL="342900" rtl="0" algn="l">
              <a:spcBef>
                <a:spcPts val="0"/>
              </a:spcBef>
              <a:spcAft>
                <a:spcPts val="0"/>
              </a:spcAft>
              <a:buNone/>
            </a:pPr>
            <a:r>
              <a:t/>
            </a:r>
            <a:endParaRPr sz="1700">
              <a:latin typeface="Calibri"/>
              <a:ea typeface="Calibri"/>
              <a:cs typeface="Calibri"/>
              <a:sym typeface="Calibri"/>
            </a:endParaRPr>
          </a:p>
          <a:p>
            <a:pPr indent="-273050" lvl="0" marL="342900" rtl="0" algn="l">
              <a:spcBef>
                <a:spcPts val="0"/>
              </a:spcBef>
              <a:spcAft>
                <a:spcPts val="0"/>
              </a:spcAft>
              <a:buSzPts val="1700"/>
              <a:buFont typeface="Calibri"/>
              <a:buAutoNum type="alphaLcPeriod"/>
            </a:pPr>
            <a:r>
              <a:rPr lang="tr" sz="1700">
                <a:latin typeface="Calibri"/>
                <a:ea typeface="Calibri"/>
                <a:cs typeface="Calibri"/>
                <a:sym typeface="Calibri"/>
              </a:rPr>
              <a:t>print(type(‘56.8’))</a:t>
            </a:r>
            <a:endParaRPr sz="1700">
              <a:latin typeface="Calibri"/>
              <a:ea typeface="Calibri"/>
              <a:cs typeface="Calibri"/>
              <a:sym typeface="Calibri"/>
            </a:endParaRPr>
          </a:p>
          <a:p>
            <a:pPr indent="0" lvl="0" marL="342900" rtl="0" algn="l">
              <a:spcBef>
                <a:spcPts val="0"/>
              </a:spcBef>
              <a:spcAft>
                <a:spcPts val="0"/>
              </a:spcAft>
              <a:buNone/>
            </a:pPr>
            <a:r>
              <a:t/>
            </a:r>
            <a:endParaRPr sz="1700">
              <a:latin typeface="Calibri"/>
              <a:ea typeface="Calibri"/>
              <a:cs typeface="Calibri"/>
              <a:sym typeface="Calibri"/>
            </a:endParaRPr>
          </a:p>
          <a:p>
            <a:pPr indent="-273050" lvl="0" marL="342900" rtl="0" algn="l">
              <a:spcBef>
                <a:spcPts val="0"/>
              </a:spcBef>
              <a:spcAft>
                <a:spcPts val="0"/>
              </a:spcAft>
              <a:buSzPts val="1700"/>
              <a:buFont typeface="Calibri"/>
              <a:buAutoNum type="alphaLcPeriod"/>
            </a:pPr>
            <a:r>
              <a:rPr lang="tr" sz="1700">
                <a:latin typeface="Calibri"/>
                <a:ea typeface="Calibri"/>
                <a:cs typeface="Calibri"/>
                <a:sym typeface="Calibri"/>
              </a:rPr>
              <a:t>print(type(3+4j))</a:t>
            </a:r>
            <a:endParaRPr sz="1700">
              <a:latin typeface="Calibri"/>
              <a:ea typeface="Calibri"/>
              <a:cs typeface="Calibri"/>
              <a:sym typeface="Calibri"/>
            </a:endParaRPr>
          </a:p>
          <a:p>
            <a:pPr indent="342900" lvl="0" marL="0" rtl="0" algn="l">
              <a:spcBef>
                <a:spcPts val="0"/>
              </a:spcBef>
              <a:spcAft>
                <a:spcPts val="0"/>
              </a:spcAft>
              <a:buNone/>
            </a:pPr>
            <a:r>
              <a:t/>
            </a:r>
            <a:endParaRPr sz="1700">
              <a:highlight>
                <a:srgbClr val="FFFFFF"/>
              </a:highlight>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34290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342900" lvl="0" marL="1371600" rtl="0" algn="l">
              <a:spcBef>
                <a:spcPts val="0"/>
              </a:spcBef>
              <a:spcAft>
                <a:spcPts val="0"/>
              </a:spcAft>
              <a:buNone/>
            </a:pPr>
            <a:r>
              <a:rPr lang="tr" sz="1700">
                <a:latin typeface="Calibri"/>
                <a:ea typeface="Calibri"/>
                <a:cs typeface="Calibri"/>
                <a:sym typeface="Calibri"/>
              </a:rPr>
              <a:t> </a:t>
            </a:r>
            <a:endParaRPr sz="1700">
              <a:latin typeface="Calibri"/>
              <a:ea typeface="Calibri"/>
              <a:cs typeface="Calibri"/>
              <a:sym typeface="Calibri"/>
            </a:endParaRPr>
          </a:p>
        </p:txBody>
      </p:sp>
      <p:pic>
        <p:nvPicPr>
          <p:cNvPr id="902" name="Google Shape;902;p89"/>
          <p:cNvPicPr preferRelativeResize="0"/>
          <p:nvPr/>
        </p:nvPicPr>
        <p:blipFill>
          <a:blip r:embed="rId3">
            <a:alphaModFix/>
          </a:blip>
          <a:stretch>
            <a:fillRect/>
          </a:stretch>
        </p:blipFill>
        <p:spPr>
          <a:xfrm>
            <a:off x="8515345" y="4570218"/>
            <a:ext cx="628650" cy="57327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90"/>
          <p:cNvSpPr txBox="1"/>
          <p:nvPr/>
        </p:nvSpPr>
        <p:spPr>
          <a:xfrm>
            <a:off x="1681538" y="296738"/>
            <a:ext cx="5044500" cy="510975"/>
          </a:xfrm>
          <a:prstGeom prst="rect">
            <a:avLst/>
          </a:prstGeom>
          <a:solidFill>
            <a:srgbClr val="C27BA0"/>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tr" sz="2100">
                <a:solidFill>
                  <a:srgbClr val="FFFFFF"/>
                </a:solidFill>
                <a:latin typeface="Calibri"/>
                <a:ea typeface="Calibri"/>
                <a:cs typeface="Calibri"/>
                <a:sym typeface="Calibri"/>
              </a:rPr>
              <a:t>QUESTIONS</a:t>
            </a:r>
            <a:endParaRPr sz="2100">
              <a:solidFill>
                <a:srgbClr val="FFFFFF"/>
              </a:solidFill>
              <a:latin typeface="Calibri"/>
              <a:ea typeface="Calibri"/>
              <a:cs typeface="Calibri"/>
              <a:sym typeface="Calibri"/>
            </a:endParaRPr>
          </a:p>
        </p:txBody>
      </p:sp>
      <p:sp>
        <p:nvSpPr>
          <p:cNvPr id="909" name="Google Shape;909;p90"/>
          <p:cNvSpPr txBox="1"/>
          <p:nvPr/>
        </p:nvSpPr>
        <p:spPr>
          <a:xfrm>
            <a:off x="453356" y="956156"/>
            <a:ext cx="7206075" cy="3824775"/>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tr" sz="1800">
                <a:solidFill>
                  <a:srgbClr val="FF0000"/>
                </a:solidFill>
                <a:latin typeface="Calibri"/>
                <a:ea typeface="Calibri"/>
                <a:cs typeface="Calibri"/>
                <a:sym typeface="Calibri"/>
              </a:rPr>
              <a:t>Uygulanacak dönüşümün sırasını yazınız</a:t>
            </a:r>
            <a:endParaRPr sz="1800">
              <a:solidFill>
                <a:srgbClr val="FF0000"/>
              </a:solidFill>
              <a:latin typeface="Calibri"/>
              <a:ea typeface="Calibri"/>
              <a:cs typeface="Calibri"/>
              <a:sym typeface="Calibri"/>
            </a:endParaRPr>
          </a:p>
          <a:p>
            <a:pPr indent="0" lvl="0" marL="0" rtl="0" algn="l">
              <a:spcBef>
                <a:spcPts val="0"/>
              </a:spcBef>
              <a:spcAft>
                <a:spcPts val="0"/>
              </a:spcAft>
              <a:buNone/>
            </a:pPr>
            <a:r>
              <a:t/>
            </a:r>
            <a:endParaRPr sz="1400">
              <a:solidFill>
                <a:srgbClr val="FF0000"/>
              </a:solidFill>
              <a:latin typeface="Calibri"/>
              <a:ea typeface="Calibri"/>
              <a:cs typeface="Calibri"/>
              <a:sym typeface="Calibri"/>
            </a:endParaRPr>
          </a:p>
          <a:p>
            <a:pPr indent="0" lvl="0" marL="0" rtl="0" algn="l">
              <a:spcBef>
                <a:spcPts val="0"/>
              </a:spcBef>
              <a:spcAft>
                <a:spcPts val="0"/>
              </a:spcAft>
              <a:buNone/>
            </a:pPr>
            <a:r>
              <a:t/>
            </a:r>
            <a:endParaRPr sz="1400">
              <a:highlight>
                <a:srgbClr val="FFFFFF"/>
              </a:highlight>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a:p>
            <a:pPr indent="0" lvl="0" marL="342900" rtl="0" algn="l">
              <a:spcBef>
                <a:spcPts val="0"/>
              </a:spcBef>
              <a:spcAft>
                <a:spcPts val="0"/>
              </a:spcAft>
              <a:buNone/>
            </a:pPr>
            <a:r>
              <a:t/>
            </a:r>
            <a:endParaRPr sz="1400">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a:p>
            <a:pPr indent="342900" lvl="0" marL="1371600" rtl="0" algn="l">
              <a:spcBef>
                <a:spcPts val="0"/>
              </a:spcBef>
              <a:spcAft>
                <a:spcPts val="0"/>
              </a:spcAft>
              <a:buNone/>
            </a:pPr>
            <a:r>
              <a:rPr lang="tr" sz="1400">
                <a:latin typeface="Calibri"/>
                <a:ea typeface="Calibri"/>
                <a:cs typeface="Calibri"/>
                <a:sym typeface="Calibri"/>
              </a:rPr>
              <a:t> </a:t>
            </a:r>
            <a:endParaRPr sz="1400">
              <a:latin typeface="Calibri"/>
              <a:ea typeface="Calibri"/>
              <a:cs typeface="Calibri"/>
              <a:sym typeface="Calibri"/>
            </a:endParaRPr>
          </a:p>
        </p:txBody>
      </p:sp>
      <p:pic>
        <p:nvPicPr>
          <p:cNvPr id="910" name="Google Shape;910;p90"/>
          <p:cNvPicPr preferRelativeResize="0"/>
          <p:nvPr/>
        </p:nvPicPr>
        <p:blipFill>
          <a:blip r:embed="rId3">
            <a:alphaModFix/>
          </a:blip>
          <a:stretch>
            <a:fillRect/>
          </a:stretch>
        </p:blipFill>
        <p:spPr>
          <a:xfrm>
            <a:off x="8515345" y="4570218"/>
            <a:ext cx="628650" cy="573277"/>
          </a:xfrm>
          <a:prstGeom prst="rect">
            <a:avLst/>
          </a:prstGeom>
          <a:noFill/>
          <a:ln>
            <a:noFill/>
          </a:ln>
        </p:spPr>
      </p:pic>
      <p:pic>
        <p:nvPicPr>
          <p:cNvPr id="911" name="Google Shape;911;p90"/>
          <p:cNvPicPr preferRelativeResize="0"/>
          <p:nvPr/>
        </p:nvPicPr>
        <p:blipFill>
          <a:blip r:embed="rId4">
            <a:alphaModFix/>
          </a:blip>
          <a:stretch>
            <a:fillRect/>
          </a:stretch>
        </p:blipFill>
        <p:spPr>
          <a:xfrm>
            <a:off x="1082008" y="1323844"/>
            <a:ext cx="6468956" cy="367691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91"/>
          <p:cNvSpPr txBox="1"/>
          <p:nvPr/>
        </p:nvSpPr>
        <p:spPr>
          <a:xfrm>
            <a:off x="720550" y="389975"/>
            <a:ext cx="7342200" cy="8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 sz="3600">
                <a:latin typeface="Calibri"/>
                <a:ea typeface="Calibri"/>
                <a:cs typeface="Calibri"/>
                <a:sym typeface="Calibri"/>
              </a:rPr>
              <a:t>LINUX</a:t>
            </a:r>
            <a:endParaRPr b="1" sz="3600">
              <a:latin typeface="Calibri"/>
              <a:ea typeface="Calibri"/>
              <a:cs typeface="Calibri"/>
              <a:sym typeface="Calibri"/>
            </a:endParaRPr>
          </a:p>
        </p:txBody>
      </p:sp>
      <p:sp>
        <p:nvSpPr>
          <p:cNvPr id="917" name="Google Shape;917;p91"/>
          <p:cNvSpPr txBox="1"/>
          <p:nvPr/>
        </p:nvSpPr>
        <p:spPr>
          <a:xfrm>
            <a:off x="662900" y="1246475"/>
            <a:ext cx="8154600" cy="35235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SzPts val="1400"/>
              <a:buFont typeface="Calibri"/>
              <a:buAutoNum type="arabicPeriod"/>
            </a:pPr>
            <a:r>
              <a:rPr lang="tr" sz="1300">
                <a:solidFill>
                  <a:srgbClr val="373A3C"/>
                </a:solidFill>
                <a:highlight>
                  <a:srgbClr val="FFFFFF"/>
                </a:highlight>
              </a:rPr>
              <a:t>Windows Subsystem for Linux Installation Guide for Windows 10</a:t>
            </a:r>
            <a:endParaRPr sz="1300">
              <a:solidFill>
                <a:srgbClr val="373A3C"/>
              </a:solidFill>
              <a:highlight>
                <a:srgbClr val="FFFFFF"/>
              </a:highlight>
            </a:endParaRPr>
          </a:p>
          <a:p>
            <a:pPr indent="-317500" lvl="0" marL="457200" rtl="0" algn="l">
              <a:lnSpc>
                <a:spcPct val="120000"/>
              </a:lnSpc>
              <a:spcBef>
                <a:spcPts val="0"/>
              </a:spcBef>
              <a:spcAft>
                <a:spcPts val="0"/>
              </a:spcAft>
              <a:buSzPts val="1400"/>
              <a:buFont typeface="Calibri"/>
              <a:buAutoNum type="arabicPeriod"/>
            </a:pPr>
            <a:r>
              <a:rPr lang="tr" sz="1300">
                <a:solidFill>
                  <a:srgbClr val="373A3C"/>
                </a:solidFill>
                <a:highlight>
                  <a:srgbClr val="FFFFFF"/>
                </a:highlight>
              </a:rPr>
              <a:t>Linux CENTOS 7 online without installing</a:t>
            </a:r>
            <a:endParaRPr sz="1300">
              <a:solidFill>
                <a:srgbClr val="373A3C"/>
              </a:solidFill>
              <a:highlight>
                <a:srgbClr val="FFFFFF"/>
              </a:highlight>
            </a:endParaRPr>
          </a:p>
          <a:p>
            <a:pPr indent="-317500" lvl="0" marL="457200" rtl="0" algn="l">
              <a:lnSpc>
                <a:spcPct val="120000"/>
              </a:lnSpc>
              <a:spcBef>
                <a:spcPts val="0"/>
              </a:spcBef>
              <a:spcAft>
                <a:spcPts val="0"/>
              </a:spcAft>
              <a:buSzPts val="1400"/>
              <a:buFont typeface="Calibri"/>
              <a:buAutoNum type="arabicPeriod"/>
            </a:pPr>
            <a:r>
              <a:rPr lang="tr" sz="1300">
                <a:solidFill>
                  <a:srgbClr val="373A3C"/>
                </a:solidFill>
                <a:highlight>
                  <a:srgbClr val="FFFFFF"/>
                </a:highlight>
              </a:rPr>
              <a:t>Linux with Docker Container</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6"/>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HTML ve CSS</a:t>
            </a:r>
            <a:endParaRPr sz="3600"/>
          </a:p>
        </p:txBody>
      </p:sp>
      <p:sp>
        <p:nvSpPr>
          <p:cNvPr id="194" name="Google Shape;194;p36"/>
          <p:cNvSpPr txBox="1"/>
          <p:nvPr>
            <p:ph idx="1" type="subTitle"/>
          </p:nvPr>
        </p:nvSpPr>
        <p:spPr>
          <a:xfrm>
            <a:off x="311700" y="1152475"/>
            <a:ext cx="8520600" cy="3416400"/>
          </a:xfrm>
          <a:prstGeom prst="rect">
            <a:avLst/>
          </a:prstGeom>
        </p:spPr>
        <p:txBody>
          <a:bodyPr anchorCtr="0" anchor="t" bIns="91425" lIns="91425" spcFirstLastPara="1" rIns="91425" wrap="square" tIns="91425">
            <a:noAutofit/>
          </a:bodyPr>
          <a:lstStyle/>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Assignments</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Pre-Class Material</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Workshop</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Lab</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rPr lang="tr" sz="1300">
                <a:solidFill>
                  <a:srgbClr val="1D1C1D"/>
                </a:solidFill>
                <a:highlight>
                  <a:srgbClr val="F8F8F8"/>
                </a:highlight>
              </a:rPr>
              <a:t>- 	</a:t>
            </a:r>
            <a:r>
              <a:rPr lang="tr" sz="1300" u="sng">
                <a:solidFill>
                  <a:schemeClr val="hlink"/>
                </a:solidFill>
                <a:highlight>
                  <a:srgbClr val="F8F8F8"/>
                </a:highlight>
                <a:hlinkClick r:id="rId3"/>
              </a:rPr>
              <a:t>Quiz</a:t>
            </a:r>
            <a:endParaRPr sz="1300">
              <a:solidFill>
                <a:srgbClr val="1D1C1D"/>
              </a:solidFill>
              <a:highlight>
                <a:srgbClr val="F8F8F8"/>
              </a:highlight>
            </a:endParaRPr>
          </a:p>
          <a:p>
            <a:pPr indent="-228600" lvl="0" marL="26670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7"/>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SDLC</a:t>
            </a:r>
            <a:endParaRPr sz="3600"/>
          </a:p>
        </p:txBody>
      </p:sp>
      <p:sp>
        <p:nvSpPr>
          <p:cNvPr id="200" name="Google Shape;200;p37"/>
          <p:cNvSpPr txBox="1"/>
          <p:nvPr>
            <p:ph idx="1" type="subTitle"/>
          </p:nvPr>
        </p:nvSpPr>
        <p:spPr>
          <a:xfrm>
            <a:off x="311700" y="1152475"/>
            <a:ext cx="8520600" cy="3416400"/>
          </a:xfrm>
          <a:prstGeom prst="rect">
            <a:avLst/>
          </a:prstGeom>
        </p:spPr>
        <p:txBody>
          <a:bodyPr anchorCtr="0" anchor="t" bIns="91425" lIns="91425" spcFirstLastPara="1" rIns="91425" wrap="square" tIns="91425">
            <a:noAutofit/>
          </a:bodyPr>
          <a:lstStyle/>
          <a:p>
            <a:pPr indent="-228600" lvl="0" marL="26670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rPr lang="tr" sz="1300">
                <a:solidFill>
                  <a:srgbClr val="1D1C1D"/>
                </a:solidFill>
                <a:highlight>
                  <a:srgbClr val="F8F8F8"/>
                </a:highlight>
              </a:rPr>
              <a:t>1. REQUIREMENT PHASE :</a:t>
            </a:r>
            <a:r>
              <a:rPr lang="tr" sz="1450">
                <a:solidFill>
                  <a:srgbClr val="373A3C"/>
                </a:solidFill>
                <a:highlight>
                  <a:srgbClr val="FFFFFF"/>
                </a:highlight>
              </a:rPr>
              <a:t>The first and the most critical phase. In this phase;</a:t>
            </a:r>
            <a:endParaRPr sz="1450">
              <a:solidFill>
                <a:srgbClr val="373A3C"/>
              </a:solidFill>
              <a:highlight>
                <a:srgbClr val="FFFFFF"/>
              </a:highlight>
            </a:endParaRPr>
          </a:p>
          <a:p>
            <a:pPr indent="-320675" lvl="0" marL="457200" rtl="0" algn="l">
              <a:spcBef>
                <a:spcPts val="1200"/>
              </a:spcBef>
              <a:spcAft>
                <a:spcPts val="0"/>
              </a:spcAft>
              <a:buClr>
                <a:srgbClr val="373A3C"/>
              </a:buClr>
              <a:buSzPts val="1450"/>
              <a:buChar char="●"/>
            </a:pPr>
            <a:r>
              <a:rPr lang="tr" sz="1450">
                <a:solidFill>
                  <a:srgbClr val="373A3C"/>
                </a:solidFill>
                <a:highlight>
                  <a:srgbClr val="FFFFFF"/>
                </a:highlight>
              </a:rPr>
              <a:t>The client specifies requirements, specifications, expectations and any other special requirement related to the product or software. </a:t>
            </a:r>
            <a:endParaRPr sz="1450">
              <a:solidFill>
                <a:srgbClr val="373A3C"/>
              </a:solidFill>
              <a:highlight>
                <a:srgbClr val="FFFFFF"/>
              </a:highlight>
            </a:endParaRPr>
          </a:p>
          <a:p>
            <a:pPr indent="-320675" lvl="0" marL="457200" rtl="0" algn="l">
              <a:spcBef>
                <a:spcPts val="0"/>
              </a:spcBef>
              <a:spcAft>
                <a:spcPts val="0"/>
              </a:spcAft>
              <a:buClr>
                <a:srgbClr val="373A3C"/>
              </a:buClr>
              <a:buSzPts val="1450"/>
              <a:buChar char="●"/>
            </a:pPr>
            <a:r>
              <a:rPr lang="tr" sz="1450">
                <a:solidFill>
                  <a:srgbClr val="373A3C"/>
                </a:solidFill>
                <a:highlight>
                  <a:srgbClr val="FFFFFF"/>
                </a:highlight>
              </a:rPr>
              <a:t>The business manager or project manager gathers all of this information and also prerequisites.</a:t>
            </a:r>
            <a:endParaRPr sz="1450">
              <a:solidFill>
                <a:srgbClr val="373A3C"/>
              </a:solidFill>
              <a:highlight>
                <a:srgbClr val="FFFFFF"/>
              </a:highlight>
            </a:endParaRPr>
          </a:p>
          <a:p>
            <a:pPr indent="-320675" lvl="0" marL="457200" rtl="0" algn="l">
              <a:spcBef>
                <a:spcPts val="0"/>
              </a:spcBef>
              <a:spcAft>
                <a:spcPts val="0"/>
              </a:spcAft>
              <a:buClr>
                <a:srgbClr val="373A3C"/>
              </a:buClr>
              <a:buSzPts val="1450"/>
              <a:buChar char="●"/>
            </a:pPr>
            <a:r>
              <a:rPr lang="tr" sz="1450">
                <a:solidFill>
                  <a:srgbClr val="373A3C"/>
                </a:solidFill>
                <a:highlight>
                  <a:srgbClr val="FFFFFF"/>
                </a:highlight>
              </a:rPr>
              <a:t>Once all the information gathered, the next step is to clearly define and document the product requirements and get them approved by the customer or the market analysts.</a:t>
            </a:r>
            <a:endParaRPr sz="1450">
              <a:solidFill>
                <a:srgbClr val="373A3C"/>
              </a:solidFill>
              <a:highlight>
                <a:srgbClr val="FFFFFF"/>
              </a:highlight>
            </a:endParaRPr>
          </a:p>
          <a:p>
            <a:pPr indent="-320675" lvl="0" marL="457200" rtl="0" algn="l">
              <a:spcBef>
                <a:spcPts val="0"/>
              </a:spcBef>
              <a:spcAft>
                <a:spcPts val="0"/>
              </a:spcAft>
              <a:buClr>
                <a:srgbClr val="373A3C"/>
              </a:buClr>
              <a:buSzPts val="1450"/>
              <a:buChar char="●"/>
            </a:pPr>
            <a:r>
              <a:rPr lang="tr" sz="1450">
                <a:solidFill>
                  <a:srgbClr val="373A3C"/>
                </a:solidFill>
                <a:highlight>
                  <a:srgbClr val="FFFFFF"/>
                </a:highlight>
              </a:rPr>
              <a:t>This is done through an SRS (Software Requirement Specification) document. It consists of all the necessary requirements to be designed and developed during the project life cycle.</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p:txBody>
      </p:sp>
      <p:pic>
        <p:nvPicPr>
          <p:cNvPr id="201" name="Google Shape;201;p37"/>
          <p:cNvPicPr preferRelativeResize="0"/>
          <p:nvPr/>
        </p:nvPicPr>
        <p:blipFill>
          <a:blip r:embed="rId3">
            <a:alphaModFix/>
          </a:blip>
          <a:stretch>
            <a:fillRect/>
          </a:stretch>
        </p:blipFill>
        <p:spPr>
          <a:xfrm>
            <a:off x="311700" y="1152475"/>
            <a:ext cx="8077301" cy="505325"/>
          </a:xfrm>
          <a:prstGeom prst="rect">
            <a:avLst/>
          </a:prstGeom>
          <a:noFill/>
          <a:ln>
            <a:noFill/>
          </a:ln>
        </p:spPr>
      </p:pic>
      <p:sp>
        <p:nvSpPr>
          <p:cNvPr id="202" name="Google Shape;202;p37"/>
          <p:cNvSpPr/>
          <p:nvPr/>
        </p:nvSpPr>
        <p:spPr>
          <a:xfrm>
            <a:off x="662925" y="1657800"/>
            <a:ext cx="360300" cy="4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8"/>
          <p:cNvSpPr txBox="1"/>
          <p:nvPr>
            <p:ph type="ctrTitle"/>
          </p:nvPr>
        </p:nvSpPr>
        <p:spPr>
          <a:xfrm>
            <a:off x="311700" y="445025"/>
            <a:ext cx="8520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600"/>
              <a:t>SDLC</a:t>
            </a:r>
            <a:endParaRPr sz="3600"/>
          </a:p>
        </p:txBody>
      </p:sp>
      <p:sp>
        <p:nvSpPr>
          <p:cNvPr id="208" name="Google Shape;208;p38"/>
          <p:cNvSpPr txBox="1"/>
          <p:nvPr>
            <p:ph idx="1" type="subTitle"/>
          </p:nvPr>
        </p:nvSpPr>
        <p:spPr>
          <a:xfrm>
            <a:off x="311700" y="1152475"/>
            <a:ext cx="8520600" cy="3819000"/>
          </a:xfrm>
          <a:prstGeom prst="rect">
            <a:avLst/>
          </a:prstGeom>
        </p:spPr>
        <p:txBody>
          <a:bodyPr anchorCtr="0" anchor="t" bIns="91425" lIns="91425" spcFirstLastPara="1" rIns="91425" wrap="square" tIns="91425">
            <a:noAutofit/>
          </a:bodyPr>
          <a:lstStyle/>
          <a:p>
            <a:pPr indent="-228600" lvl="0" marL="26670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rPr lang="tr" sz="1300">
                <a:solidFill>
                  <a:srgbClr val="1D1C1D"/>
                </a:solidFill>
                <a:highlight>
                  <a:srgbClr val="F8F8F8"/>
                </a:highlight>
              </a:rPr>
              <a:t>2. </a:t>
            </a:r>
            <a:r>
              <a:rPr lang="tr" sz="1300">
                <a:solidFill>
                  <a:srgbClr val="373A3C"/>
                </a:solidFill>
                <a:highlight>
                  <a:srgbClr val="FFFFFF"/>
                </a:highlight>
              </a:rPr>
              <a:t>DESIGN PHASE: </a:t>
            </a:r>
            <a:r>
              <a:rPr lang="tr" sz="1450">
                <a:solidFill>
                  <a:srgbClr val="373A3C"/>
                </a:solidFill>
                <a:highlight>
                  <a:srgbClr val="FFFFFF"/>
                </a:highlight>
              </a:rPr>
              <a:t>In this phase, the requirement gathered in the SRS document is used as an input and software architecture that is used for implementing system development is derived.</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This is the high priority phase in a system's development life cycle because the logical designing of the system is converted into physical designing. </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The output of the requirement phase is a list of things that are required and the design phase gives the way to accomplish these requirements. </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The decision of all required essential tools such as programming language like Java, .NET, PHP; database like Oracle, MySQL; a combination of hardware and software to provide a platform on which software can run without any problem is taken in this phase.</a:t>
            </a:r>
            <a:endParaRPr sz="1450">
              <a:solidFill>
                <a:srgbClr val="373A3C"/>
              </a:solidFill>
              <a:highlight>
                <a:srgbClr val="FFFFFF"/>
              </a:highlight>
            </a:endParaRPr>
          </a:p>
          <a:p>
            <a:pPr indent="-320675" lvl="0" marL="457200" rtl="0" algn="l">
              <a:lnSpc>
                <a:spcPct val="115000"/>
              </a:lnSpc>
              <a:spcBef>
                <a:spcPts val="0"/>
              </a:spcBef>
              <a:spcAft>
                <a:spcPts val="0"/>
              </a:spcAft>
              <a:buClr>
                <a:srgbClr val="373A3C"/>
              </a:buClr>
              <a:buSzPts val="1450"/>
              <a:buChar char="●"/>
            </a:pPr>
            <a:r>
              <a:rPr lang="tr" sz="1450">
                <a:solidFill>
                  <a:srgbClr val="373A3C"/>
                </a:solidFill>
                <a:highlight>
                  <a:srgbClr val="FFFFFF"/>
                </a:highlight>
              </a:rPr>
              <a:t>There are several tools and techniques used for describing system design, such as Flowchart, Data flow diagram (DFD), Data dictionary, Structured English, Decision table, and Decision tree.</a:t>
            </a:r>
            <a:endParaRPr sz="1450">
              <a:solidFill>
                <a:srgbClr val="373A3C"/>
              </a:solidFill>
              <a:highlight>
                <a:srgbClr val="FFFFFF"/>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a:p>
            <a:pPr indent="0" lvl="0" marL="0" rtl="0" algn="l">
              <a:spcBef>
                <a:spcPts val="1200"/>
              </a:spcBef>
              <a:spcAft>
                <a:spcPts val="0"/>
              </a:spcAft>
              <a:buClr>
                <a:schemeClr val="dk1"/>
              </a:buClr>
              <a:buSzPts val="1100"/>
              <a:buFont typeface="Arial"/>
              <a:buNone/>
            </a:pPr>
            <a:r>
              <a:t/>
            </a:r>
            <a:endParaRPr sz="1300">
              <a:solidFill>
                <a:srgbClr val="1D1C1D"/>
              </a:solidFill>
              <a:highlight>
                <a:srgbClr val="F8F8F8"/>
              </a:highlight>
            </a:endParaRPr>
          </a:p>
        </p:txBody>
      </p:sp>
      <p:pic>
        <p:nvPicPr>
          <p:cNvPr id="209" name="Google Shape;209;p38"/>
          <p:cNvPicPr preferRelativeResize="0"/>
          <p:nvPr/>
        </p:nvPicPr>
        <p:blipFill>
          <a:blip r:embed="rId3">
            <a:alphaModFix/>
          </a:blip>
          <a:stretch>
            <a:fillRect/>
          </a:stretch>
        </p:blipFill>
        <p:spPr>
          <a:xfrm>
            <a:off x="311700" y="1152475"/>
            <a:ext cx="8077301" cy="505325"/>
          </a:xfrm>
          <a:prstGeom prst="rect">
            <a:avLst/>
          </a:prstGeom>
          <a:noFill/>
          <a:ln>
            <a:noFill/>
          </a:ln>
        </p:spPr>
      </p:pic>
      <p:sp>
        <p:nvSpPr>
          <p:cNvPr id="210" name="Google Shape;210;p38"/>
          <p:cNvSpPr/>
          <p:nvPr/>
        </p:nvSpPr>
        <p:spPr>
          <a:xfrm>
            <a:off x="1958325" y="1657800"/>
            <a:ext cx="360300" cy="446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